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79" r:id="rId3"/>
    <p:sldId id="258" r:id="rId4"/>
    <p:sldId id="259" r:id="rId5"/>
    <p:sldId id="261" r:id="rId6"/>
    <p:sldId id="291" r:id="rId7"/>
    <p:sldId id="264" r:id="rId8"/>
    <p:sldId id="280" r:id="rId9"/>
    <p:sldId id="281" r:id="rId10"/>
    <p:sldId id="292" r:id="rId11"/>
    <p:sldId id="282" r:id="rId12"/>
    <p:sldId id="288" r:id="rId13"/>
    <p:sldId id="290" r:id="rId14"/>
    <p:sldId id="293" r:id="rId15"/>
    <p:sldId id="294" r:id="rId16"/>
    <p:sldId id="295" r:id="rId17"/>
    <p:sldId id="296" r:id="rId18"/>
    <p:sldId id="297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10" r:id="rId30"/>
    <p:sldId id="311" r:id="rId31"/>
    <p:sldId id="312" r:id="rId32"/>
    <p:sldId id="314" r:id="rId33"/>
    <p:sldId id="313" r:id="rId34"/>
    <p:sldId id="315" r:id="rId35"/>
    <p:sldId id="316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  <p:sldId id="331" r:id="rId48"/>
    <p:sldId id="332" r:id="rId49"/>
    <p:sldId id="319" r:id="rId50"/>
    <p:sldId id="289" r:id="rId51"/>
    <p:sldId id="333" r:id="rId5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798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987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79877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9878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9879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880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79881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9882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98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98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9885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988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988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61228A8-6EA0-43C8-A161-ABBFADE113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  <p:sndAc>
      <p:stSnd>
        <p:snd r:embed="rId1" name="projcto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302DE-F12F-4DCB-A434-3A361EAD11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  <p:sndAc>
      <p:stSnd>
        <p:snd r:embed="rId1" name="projcto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0FB07-DFAE-48E1-8B93-0A330261F3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  <p:sndAc>
      <p:stSnd>
        <p:snd r:embed="rId1" name="projctor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2FB58-2530-4C09-B85B-6D3E3B77A2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  <p:sndAc>
      <p:stSnd>
        <p:snd r:embed="rId1" name="projctor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553F-469A-4B5F-AA18-D23439E220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  <p:sndAc>
      <p:stSnd>
        <p:snd r:embed="rId1" name="projcto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C2275-3368-4A0A-ACE9-DD8B97791F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  <p:sndAc>
      <p:stSnd>
        <p:snd r:embed="rId1" name="projcto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DEE5A-39DD-496F-87D3-A9C9458555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  <p:sndAc>
      <p:stSnd>
        <p:snd r:embed="rId1" name="projcto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18E31-22B4-49EC-9989-C994CE3FB8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  <p:sndAc>
      <p:stSnd>
        <p:snd r:embed="rId1" name="projcto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8C925-B585-47D4-BD57-5D580566BC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  <p:sndAc>
      <p:stSnd>
        <p:snd r:embed="rId1" name="projcto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F70BE-BC8B-409C-B020-160317D7F3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  <p:sndAc>
      <p:stSnd>
        <p:snd r:embed="rId1" name="projcto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A4BA6-6B13-4946-8D38-ED3D831BD2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  <p:sndAc>
      <p:stSnd>
        <p:snd r:embed="rId1" name="projcto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788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8852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7885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885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88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88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88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788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788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CFA1F86-F099-4CBD-9DC8-702877E9EBF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886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 spd="med">
    <p:cover dir="rd"/>
    <p:sndAc>
      <p:stSnd>
        <p:snd r:embed="rId13" name="projctor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050" y="765175"/>
            <a:ext cx="6635750" cy="2587625"/>
          </a:xfrm>
        </p:spPr>
        <p:txBody>
          <a:bodyPr/>
          <a:lstStyle/>
          <a:p>
            <a:pPr algn="ctr"/>
            <a:r>
              <a:rPr lang="ru-RU" sz="2500" b="1" dirty="0" smtClean="0"/>
              <a:t>ИСПОЛЬЗОВАНИЕ СОВРЕМЕННЫХ ОБРАЗОВАТЕЛЬНЫХ ТЕХНОЛОГИЙ</a:t>
            </a:r>
            <a:endParaRPr lang="ru-RU" sz="25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/>
              <a:t>БПОУ </a:t>
            </a:r>
            <a:r>
              <a:rPr lang="ru-RU" sz="2400" dirty="0"/>
              <a:t>Омской области </a:t>
            </a:r>
            <a:r>
              <a:rPr lang="ru-RU" sz="2400" dirty="0" smtClean="0"/>
              <a:t>«ТИПК» </a:t>
            </a:r>
            <a:endParaRPr lang="ru-RU" sz="2400" dirty="0"/>
          </a:p>
          <a:p>
            <a:pPr>
              <a:lnSpc>
                <a:spcPct val="90000"/>
              </a:lnSpc>
            </a:pPr>
            <a:r>
              <a:rPr lang="ru-RU" sz="2400" dirty="0" smtClean="0"/>
              <a:t>Фролова </a:t>
            </a:r>
            <a:r>
              <a:rPr lang="ru-RU" sz="2400" dirty="0"/>
              <a:t>Н.Н</a:t>
            </a:r>
            <a:r>
              <a:rPr lang="ru-RU" sz="2400" dirty="0" smtClean="0"/>
              <a:t>., преподаватель</a:t>
            </a:r>
            <a:endParaRPr lang="ru-RU" sz="2400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285992"/>
            <a:ext cx="7772400" cy="1143000"/>
          </a:xfrm>
        </p:spPr>
        <p:txBody>
          <a:bodyPr/>
          <a:lstStyle/>
          <a:p>
            <a:r>
              <a:rPr lang="ru-RU" sz="4800" dirty="0" smtClean="0"/>
              <a:t>Интернет. Информационные ресурсы Интернета</a:t>
            </a:r>
            <a:endParaRPr lang="ru-RU" sz="4800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772400" cy="1143000"/>
          </a:xfrm>
        </p:spPr>
        <p:txBody>
          <a:bodyPr/>
          <a:lstStyle/>
          <a:p>
            <a:r>
              <a:rPr lang="ru-RU" sz="3800" b="1" dirty="0"/>
              <a:t>Цели занятия: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1) знать этически-правовые нормы работы в Интернете;</a:t>
            </a:r>
          </a:p>
          <a:p>
            <a:r>
              <a:rPr lang="ru-RU" dirty="0"/>
              <a:t>2) уметь убедительно отстаивать свою точку зрения и принимать другую.</a:t>
            </a:r>
          </a:p>
          <a:p>
            <a:r>
              <a:rPr lang="ru-RU" dirty="0"/>
              <a:t>3) определить отношение к </a:t>
            </a:r>
            <a:r>
              <a:rPr lang="ru-RU" dirty="0" smtClean="0"/>
              <a:t>Интернету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 dirty="0"/>
              <a:t>Позиции, использованные на данном занятии: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3300" dirty="0"/>
          </a:p>
          <a:p>
            <a:r>
              <a:rPr lang="ru-RU" sz="3300" dirty="0"/>
              <a:t>присяжные заседатели;</a:t>
            </a:r>
            <a:r>
              <a:rPr lang="en-US" sz="3300" dirty="0"/>
              <a:t> </a:t>
            </a:r>
            <a:r>
              <a:rPr lang="ru-RU" sz="3300" dirty="0"/>
              <a:t> </a:t>
            </a:r>
            <a:endParaRPr lang="en-US" sz="3300" dirty="0"/>
          </a:p>
          <a:p>
            <a:pPr>
              <a:buFont typeface="Wingdings" pitchFamily="2" charset="2"/>
              <a:buNone/>
            </a:pPr>
            <a:endParaRPr lang="ru-RU" sz="3300" dirty="0"/>
          </a:p>
          <a:p>
            <a:r>
              <a:rPr lang="ru-RU" sz="3300" dirty="0"/>
              <a:t>защита;</a:t>
            </a:r>
            <a:endParaRPr lang="en-US" sz="3300" dirty="0"/>
          </a:p>
          <a:p>
            <a:pPr>
              <a:buFont typeface="Wingdings" pitchFamily="2" charset="2"/>
              <a:buNone/>
            </a:pPr>
            <a:endParaRPr lang="ru-RU" sz="3300" dirty="0"/>
          </a:p>
          <a:p>
            <a:r>
              <a:rPr lang="ru-RU" sz="3300" dirty="0" smtClean="0"/>
              <a:t>обвинение</a:t>
            </a:r>
            <a:endParaRPr lang="ru-RU" sz="3300" dirty="0"/>
          </a:p>
          <a:p>
            <a:endParaRPr lang="ru-RU" sz="3300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  <p:bldP spid="1228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428868"/>
            <a:ext cx="7772400" cy="1757362"/>
          </a:xfrm>
        </p:spPr>
        <p:txBody>
          <a:bodyPr/>
          <a:lstStyle/>
          <a:p>
            <a:pPr marL="0" indent="355600">
              <a:buNone/>
            </a:pPr>
            <a:r>
              <a:rPr lang="ru-RU" sz="3600" u="sng" dirty="0" smtClean="0"/>
              <a:t>Позиции</a:t>
            </a:r>
            <a:r>
              <a:rPr lang="ru-RU" sz="3600" dirty="0" smtClean="0"/>
              <a:t> следует выбирать в зависимости от </a:t>
            </a:r>
            <a:r>
              <a:rPr lang="ru-RU" sz="3600" u="sng" dirty="0" smtClean="0"/>
              <a:t>типа презентаций позиций</a:t>
            </a:r>
            <a:endParaRPr lang="ru-RU" sz="3600" u="sng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643182"/>
            <a:ext cx="8129590" cy="2185990"/>
          </a:xfrm>
        </p:spPr>
        <p:txBody>
          <a:bodyPr/>
          <a:lstStyle/>
          <a:p>
            <a:pPr marL="0" indent="355600">
              <a:buNone/>
            </a:pPr>
            <a:r>
              <a:rPr lang="ru-RU" sz="3600" dirty="0" smtClean="0"/>
              <a:t>Выпускник должен быть способен к саморазвитию, самообразованию</a:t>
            </a:r>
            <a:endParaRPr lang="ru-RU" sz="3600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285992"/>
            <a:ext cx="8143932" cy="2686056"/>
          </a:xfrm>
        </p:spPr>
        <p:txBody>
          <a:bodyPr/>
          <a:lstStyle/>
          <a:p>
            <a:pPr marL="0" indent="355600">
              <a:buNone/>
            </a:pPr>
            <a:r>
              <a:rPr lang="ru-RU" sz="3600" dirty="0" smtClean="0"/>
              <a:t>Активные методы овладения знаниями, усиление роли самостоятельной работы обучающихся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Самостоятельная работа обучающихся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-  </a:t>
            </a:r>
            <a:r>
              <a:rPr lang="ru-RU" sz="3600" dirty="0" smtClean="0"/>
              <a:t>это деятельность, связанная с воспитанием мышления будущего профессионала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Технология направляющего текста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Особенность технологии заключается в том, что каждый обучающийся может работать в своем собственном индивидуальном темпе, опираясь на предложенные педагогом дидактические рекомендации - «Направляющий текст»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Направляющий текст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– это открытое учебное задание (алгоритмизированный вариант организации процесса обучения на занятии)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indent="441325">
              <a:buNone/>
            </a:pPr>
            <a:endParaRPr lang="ru-RU" dirty="0" smtClean="0"/>
          </a:p>
          <a:p>
            <a:pPr marL="365125" indent="441325">
              <a:buNone/>
            </a:pPr>
            <a:r>
              <a:rPr lang="ru-RU" sz="3200" dirty="0" smtClean="0"/>
              <a:t>Методика направляющего текста предполагает постановку учебной проблемы в виде прямого конкретного задания</a:t>
            </a:r>
            <a:endParaRPr lang="ru-RU" sz="3200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dirty="0"/>
              <a:t>…Все люди одинаково успешно могут овладеть любыми областями знаний. Дело не в способностях, а в организации процесса обучения.</a:t>
            </a:r>
          </a:p>
          <a:p>
            <a:pPr>
              <a:buFont typeface="Wingdings" pitchFamily="2" charset="2"/>
              <a:buNone/>
            </a:pPr>
            <a:endParaRPr lang="ru-RU" sz="3600" dirty="0"/>
          </a:p>
          <a:p>
            <a:pPr algn="r">
              <a:buFont typeface="Wingdings" pitchFamily="2" charset="2"/>
              <a:buNone/>
            </a:pPr>
            <a:r>
              <a:rPr lang="ru-RU" sz="3200" i="1" dirty="0"/>
              <a:t>Сеймур </a:t>
            </a:r>
            <a:r>
              <a:rPr lang="ru-RU" sz="3200" i="1" dirty="0" smtClean="0"/>
              <a:t>Пейперт</a:t>
            </a:r>
          </a:p>
          <a:p>
            <a:pPr algn="r">
              <a:buFont typeface="Wingdings" pitchFamily="2" charset="2"/>
              <a:buNone/>
            </a:pPr>
            <a:r>
              <a:rPr lang="ru-RU" sz="3200" i="1" dirty="0" smtClean="0"/>
              <a:t>(математик, педагог, психолог)</a:t>
            </a:r>
            <a:endParaRPr lang="ru-RU" sz="3200" i="1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технологии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indent="-6350">
              <a:buNone/>
            </a:pPr>
            <a:endParaRPr lang="ru-RU" dirty="0" smtClean="0"/>
          </a:p>
          <a:p>
            <a:pPr marL="365125" indent="-6350">
              <a:buNone/>
            </a:pPr>
            <a:r>
              <a:rPr lang="ru-RU" sz="3600" dirty="0" smtClean="0"/>
              <a:t>- на основе усвоенной базы знаний, самостоятельно организовать собственную учебную деятельность</a:t>
            </a:r>
            <a:endParaRPr lang="ru-RU" sz="3600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928670"/>
            <a:ext cx="7498080" cy="48006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marL="365125" indent="441325">
              <a:buNone/>
            </a:pPr>
            <a:r>
              <a:rPr lang="ru-RU" sz="3600" dirty="0" smtClean="0"/>
              <a:t>Обучающие шаги методики направляющего текста включают в себя </a:t>
            </a:r>
            <a:r>
              <a:rPr lang="ru-RU" sz="3600" b="1" i="1" dirty="0" smtClean="0"/>
              <a:t>шесть этапов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1. Знакомство с поставленной задачей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indent="531813">
              <a:buNone/>
            </a:pPr>
            <a:r>
              <a:rPr lang="ru-RU" sz="3600" dirty="0" smtClean="0"/>
              <a:t>Постановка задания включает в себя обучающие цели. «Направляющий текст» является основным средством организации самоуправляемого учения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2. Теоретическая работа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indent="620713">
              <a:buNone/>
            </a:pPr>
            <a:r>
              <a:rPr lang="ru-RU" sz="3200" dirty="0" smtClean="0"/>
              <a:t>На этом этапе изучается необходимая учебная информация. Задача этого этапа - научить обучающихся самостоятельно находить необходимую информацию из различных источников (с помощью наводящих вопросов, предложенных педагогом)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3</a:t>
            </a:r>
            <a:r>
              <a:rPr lang="ru-RU" b="1" dirty="0" smtClean="0"/>
              <a:t>. Оценка теоретической работы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indent="441325">
              <a:buNone/>
            </a:pPr>
            <a:r>
              <a:rPr lang="ru-RU" sz="3600" dirty="0" smtClean="0"/>
              <a:t>Здесь возможно осуществить контроль уровня усвоения теоретической информации, необходимой для выполнения учебного или профессионального </a:t>
            </a:r>
            <a:r>
              <a:rPr lang="ru-RU" sz="3600" b="1" dirty="0" smtClean="0"/>
              <a:t>задания </a:t>
            </a:r>
            <a:r>
              <a:rPr lang="ru-RU" sz="3600" dirty="0" smtClean="0"/>
              <a:t>(тесты, </a:t>
            </a:r>
            <a:r>
              <a:rPr lang="ru-RU" sz="3600" dirty="0" err="1" smtClean="0"/>
              <a:t>опросники</a:t>
            </a:r>
            <a:r>
              <a:rPr lang="ru-RU" sz="3600" dirty="0" smtClean="0"/>
              <a:t> и др.)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4</a:t>
            </a:r>
            <a:r>
              <a:rPr lang="ru-RU" b="1" dirty="0" smtClean="0"/>
              <a:t>.Планирование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indent="531813">
              <a:buNone/>
            </a:pPr>
            <a:r>
              <a:rPr lang="ru-RU" sz="3600" dirty="0" smtClean="0"/>
              <a:t>Начинается работа по планированию деятельности по решению профессионального (учебного) задания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5.Выполнение и контроль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indent="352425">
              <a:buNone/>
            </a:pPr>
            <a:r>
              <a:rPr lang="ru-RU" sz="3600" dirty="0" smtClean="0"/>
              <a:t>На этом этапе обучающиеся выполняют задание. Осуществляется контроль за результатами выполнения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6. Оценка и заключение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indent="173038">
              <a:buNone/>
            </a:pPr>
            <a:r>
              <a:rPr lang="ru-RU" sz="3600" dirty="0" smtClean="0"/>
              <a:t>Возможна самооценка, </a:t>
            </a:r>
            <a:r>
              <a:rPr lang="ru-RU" sz="3600" dirty="0" err="1" smtClean="0"/>
              <a:t>взаимооценка</a:t>
            </a:r>
            <a:r>
              <a:rPr lang="ru-RU" sz="3600" dirty="0" smtClean="0"/>
              <a:t>. Вспомогательными средствами служат оценочные  листы</a:t>
            </a:r>
            <a:endParaRPr lang="ru-RU" sz="3600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Преподаватель выступает в роли консультанта (в случае затруднения) не навязывая своего мнения; координирует работу, вмешиваясь лишь в том случае, если выбран заведомо ошибочный путь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429684" cy="185736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Направляющий текст по теме «Создание модели спортивной площадки на открытом воздухе»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000240"/>
            <a:ext cx="7498080" cy="2624142"/>
          </a:xfrm>
        </p:spPr>
        <p:txBody>
          <a:bodyPr/>
          <a:lstStyle/>
          <a:p>
            <a:pPr marL="365125" indent="620713">
              <a:buNone/>
            </a:pPr>
            <a:r>
              <a:rPr lang="ru-RU" i="1" dirty="0" smtClean="0"/>
              <a:t>Задание:</a:t>
            </a:r>
            <a:r>
              <a:rPr lang="ru-RU" dirty="0" smtClean="0"/>
              <a:t> создайте модель спортивной площадки в графическом редакторе </a:t>
            </a:r>
            <a:r>
              <a:rPr lang="en-US" dirty="0" smtClean="0"/>
              <a:t>Paint</a:t>
            </a:r>
            <a:r>
              <a:rPr lang="ru-RU" dirty="0" smtClean="0"/>
              <a:t>. Работу производите в соответствии с направляющим текстом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 dirty="0"/>
              <a:t>Показатели высокого качества профессионального образования: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z="3200" dirty="0"/>
          </a:p>
          <a:p>
            <a:r>
              <a:rPr lang="ru-RU" sz="3200" dirty="0"/>
              <a:t>хорошая теоретическая и практическая подготовка выпускника</a:t>
            </a:r>
            <a:r>
              <a:rPr lang="ru-RU" sz="3200" dirty="0" smtClean="0"/>
              <a:t>;</a:t>
            </a:r>
          </a:p>
          <a:p>
            <a:r>
              <a:rPr lang="ru-RU" sz="3200" dirty="0" smtClean="0"/>
              <a:t>самостоятельность</a:t>
            </a:r>
            <a:r>
              <a:rPr lang="ru-RU" sz="3200" dirty="0"/>
              <a:t>;</a:t>
            </a:r>
          </a:p>
          <a:p>
            <a:r>
              <a:rPr lang="ru-RU" sz="3200" dirty="0"/>
              <a:t>ответственность;</a:t>
            </a:r>
          </a:p>
          <a:p>
            <a:r>
              <a:rPr lang="ru-RU" sz="3200" dirty="0"/>
              <a:t>инициативность;</a:t>
            </a:r>
          </a:p>
          <a:p>
            <a:r>
              <a:rPr lang="ru-RU" sz="3200" dirty="0"/>
              <a:t>способность жить и конструктивно действовать в многообразном </a:t>
            </a:r>
            <a:r>
              <a:rPr lang="ru-RU" sz="3200" dirty="0" smtClean="0"/>
              <a:t>мире</a:t>
            </a:r>
            <a:endParaRPr lang="ru-RU" sz="3200" dirty="0"/>
          </a:p>
          <a:p>
            <a:endParaRPr lang="ru-RU" sz="3200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Информирование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Познакомьтесь с заданием.</a:t>
            </a:r>
          </a:p>
          <a:p>
            <a:pPr lvl="0"/>
            <a:r>
              <a:rPr lang="ru-RU" dirty="0" smtClean="0"/>
              <a:t>Проанализируйте задание и решите, какая информация вам необходима для его выполнения.</a:t>
            </a:r>
          </a:p>
          <a:p>
            <a:pPr lvl="0"/>
            <a:r>
              <a:rPr lang="ru-RU" dirty="0" smtClean="0"/>
              <a:t>Найдите недостающую информацию. (</a:t>
            </a:r>
            <a:r>
              <a:rPr lang="ru-RU" i="1" dirty="0" smtClean="0"/>
              <a:t>Смотрите информационные листы, иллюстрации, при необходимости воспользуйтесь поиском в глобальной сети Интернет).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Примеры спортивных площадок</a:t>
            </a:r>
            <a:endParaRPr lang="ru-RU" i="1" dirty="0"/>
          </a:p>
        </p:txBody>
      </p:sp>
      <p:pic>
        <p:nvPicPr>
          <p:cNvPr id="4" name="Содержимое 3" descr="427_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00232" y="3071810"/>
            <a:ext cx="3905240" cy="29289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13681150349494978cc543549970908c9c2a781a9c29e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51434">
            <a:off x="2740401" y="1897585"/>
            <a:ext cx="5454818" cy="33868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mfz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2500306"/>
            <a:ext cx="5554597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preview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165615">
            <a:off x="3377551" y="3087744"/>
            <a:ext cx="3596402" cy="28837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shop_items_catalog_image30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504600">
            <a:off x="1793350" y="2446186"/>
            <a:ext cx="4242727" cy="3009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Планирование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Определитесь с типом площадки (дворовая, площадка в детском саду, школьная, </a:t>
            </a:r>
            <a:r>
              <a:rPr lang="ru-RU" dirty="0" err="1" smtClean="0"/>
              <a:t>спецплощадка</a:t>
            </a:r>
            <a:r>
              <a:rPr lang="ru-RU" dirty="0" smtClean="0"/>
              <a:t>).</a:t>
            </a:r>
          </a:p>
          <a:p>
            <a:pPr lvl="0"/>
            <a:r>
              <a:rPr lang="ru-RU" dirty="0" smtClean="0"/>
              <a:t>Выберите тренажеры, которые будут размещены на площадке.</a:t>
            </a:r>
          </a:p>
          <a:p>
            <a:pPr lvl="0"/>
            <a:r>
              <a:rPr lang="ru-RU" dirty="0" smtClean="0"/>
              <a:t>Ознакомьтесь с требованиями к спортивным площадкам.</a:t>
            </a:r>
          </a:p>
          <a:p>
            <a:pPr lvl="0"/>
            <a:r>
              <a:rPr lang="ru-RU" dirty="0" smtClean="0"/>
              <a:t>Вспомните правила рисования в перспективе.</a:t>
            </a:r>
          </a:p>
          <a:p>
            <a:pPr lvl="0"/>
            <a:r>
              <a:rPr lang="ru-RU" dirty="0" smtClean="0"/>
              <a:t>Создайте эскиз на бумаге.</a:t>
            </a:r>
          </a:p>
          <a:p>
            <a:pPr lvl="0"/>
            <a:r>
              <a:rPr lang="ru-RU" dirty="0" smtClean="0"/>
              <a:t>Определитесь какие приемы рисования в  графическом редакторе вам понадобятся; с помощью справки редактора  </a:t>
            </a:r>
            <a:r>
              <a:rPr lang="en-US" dirty="0" smtClean="0"/>
              <a:t>Paint</a:t>
            </a:r>
            <a:r>
              <a:rPr lang="ru-RU" dirty="0" smtClean="0"/>
              <a:t>, найдите необходимую информацию.</a:t>
            </a:r>
          </a:p>
          <a:p>
            <a:r>
              <a:rPr lang="ru-RU" dirty="0" smtClean="0"/>
              <a:t>Выполните тест, проверьте его друг у друга.</a:t>
            </a:r>
          </a:p>
          <a:p>
            <a:pPr lvl="0"/>
            <a:r>
              <a:rPr lang="ru-RU" dirty="0" smtClean="0"/>
              <a:t>Определите, в какой последовательности будете действовать при рисовании.</a:t>
            </a:r>
          </a:p>
          <a:p>
            <a:pPr lvl="0"/>
            <a:r>
              <a:rPr lang="ru-RU" dirty="0" smtClean="0"/>
              <a:t>Распределите обязанности.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868664"/>
          </a:xfrm>
        </p:spPr>
        <p:txBody>
          <a:bodyPr/>
          <a:lstStyle/>
          <a:p>
            <a:pPr algn="ctr"/>
            <a:r>
              <a:rPr lang="ru-RU" i="1" dirty="0" smtClean="0"/>
              <a:t>Тест</a:t>
            </a:r>
            <a:endParaRPr lang="ru-RU" i="1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l="34794" t="19373" r="34901" b="10541"/>
          <a:stretch>
            <a:fillRect/>
          </a:stretch>
        </p:blipFill>
        <p:spPr bwMode="auto">
          <a:xfrm>
            <a:off x="1785918" y="1142984"/>
            <a:ext cx="4786345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Выполнение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Создайте модель площадки в соответствии с планом.</a:t>
            </a:r>
          </a:p>
          <a:p>
            <a:pPr lvl="0"/>
            <a:r>
              <a:rPr lang="ru-RU" dirty="0" smtClean="0"/>
              <a:t>Используйте,  информационные листы, иллюстрации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Оценочный лист</a:t>
            </a:r>
            <a:endParaRPr lang="ru-RU" i="1" dirty="0"/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 l="11384" t="23077" r="51737" b="35897"/>
          <a:stretch>
            <a:fillRect/>
          </a:stretch>
        </p:blipFill>
        <p:spPr bwMode="auto">
          <a:xfrm>
            <a:off x="1214414" y="1142984"/>
            <a:ext cx="750099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214554"/>
            <a:ext cx="7772400" cy="1143000"/>
          </a:xfrm>
        </p:spPr>
        <p:txBody>
          <a:bodyPr/>
          <a:lstStyle/>
          <a:p>
            <a:r>
              <a:rPr lang="ru-RU" b="1" dirty="0" smtClean="0"/>
              <a:t>Приемы технологии развития критического мышления</a:t>
            </a:r>
            <a:endParaRPr lang="ru-RU" b="1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Навыки критического мышления нужны, чтобы обеспечить понимание между людьми, принимать различные взгляды на мир, способствовать самореализации личности </a:t>
            </a:r>
            <a:r>
              <a:rPr lang="ru-RU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обучающихся</a:t>
            </a:r>
            <a:endParaRPr lang="ru-RU" sz="3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Составление кластера</a:t>
            </a:r>
            <a:endParaRPr lang="ru-RU" dirty="0"/>
          </a:p>
        </p:txBody>
      </p:sp>
      <p:pic>
        <p:nvPicPr>
          <p:cNvPr id="4" name="Содержимое 3" descr="кластер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07771" y="1600200"/>
            <a:ext cx="6985658" cy="4530725"/>
          </a:xfrm>
        </p:spPr>
      </p:pic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Фишбоун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Голова- вопрос темы</a:t>
            </a:r>
          </a:p>
          <a:p>
            <a:r>
              <a:rPr lang="ru-RU" dirty="0" smtClean="0"/>
              <a:t>Верхние косточки –понятия</a:t>
            </a:r>
          </a:p>
          <a:p>
            <a:r>
              <a:rPr lang="ru-RU" dirty="0" smtClean="0"/>
              <a:t>Нижние косточки- суть понятий</a:t>
            </a:r>
          </a:p>
          <a:p>
            <a:r>
              <a:rPr lang="ru-RU" dirty="0" smtClean="0"/>
              <a:t>Хвост – ответ на вопрос</a:t>
            </a:r>
            <a:endParaRPr lang="ru-RU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7813"/>
            <a:ext cx="8604250" cy="1135062"/>
          </a:xfrm>
        </p:spPr>
        <p:txBody>
          <a:bodyPr/>
          <a:lstStyle/>
          <a:p>
            <a:r>
              <a:rPr lang="ru-RU" sz="3800" b="1" dirty="0"/>
              <a:t>Проблема современного образования: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sz="3600" dirty="0"/>
              <a:t>построение в пространстве предмета личностного пространства </a:t>
            </a:r>
            <a:r>
              <a:rPr lang="ru-RU" sz="3600" dirty="0" smtClean="0"/>
              <a:t>обучающегося</a:t>
            </a:r>
            <a:endParaRPr lang="ru-RU" sz="3600" dirty="0"/>
          </a:p>
          <a:p>
            <a:endParaRPr lang="ru-RU" sz="3600" dirty="0"/>
          </a:p>
          <a:p>
            <a:endParaRPr lang="ru-RU" sz="3600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ишбоун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3500" y="2527300"/>
            <a:ext cx="6934200" cy="2676525"/>
          </a:xfrm>
        </p:spPr>
      </p:pic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Концептуальная таблица</a:t>
            </a:r>
            <a:endParaRPr lang="ru-RU" dirty="0"/>
          </a:p>
        </p:txBody>
      </p:sp>
      <p:pic>
        <p:nvPicPr>
          <p:cNvPr id="4" name="Содержимое 3" descr="конц таб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71604" y="1571611"/>
            <a:ext cx="6715172" cy="4898081"/>
          </a:xfrm>
        </p:spPr>
      </p:pic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Таблица «Плюс, минус  интересно»</a:t>
            </a:r>
            <a:endParaRPr lang="ru-RU" b="1" dirty="0"/>
          </a:p>
        </p:txBody>
      </p:sp>
      <p:pic>
        <p:nvPicPr>
          <p:cNvPr id="4" name="Содержимое 3" descr="плюс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00399" y="1600200"/>
            <a:ext cx="6000402" cy="4530725"/>
          </a:xfrm>
        </p:spPr>
      </p:pic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Инсерт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V- эту информацию знал, знаю, вспомнил;</a:t>
            </a:r>
          </a:p>
          <a:p>
            <a:r>
              <a:rPr lang="ru-RU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+ - это новая для меня информация; </a:t>
            </a:r>
          </a:p>
          <a:p>
            <a:r>
              <a:rPr lang="ru-RU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- эта информация мне непонятна, у меня появились </a:t>
            </a:r>
            <a:r>
              <a:rPr lang="ru-RU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вопросы</a:t>
            </a:r>
            <a:endParaRPr lang="ru-RU" sz="3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Вопросы – основная движущая сила </a:t>
            </a:r>
            <a:r>
              <a:rPr lang="ru-RU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мышления</a:t>
            </a:r>
            <a:endParaRPr lang="ru-RU" sz="3600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Таблица «тонких» и «толстых» вопросов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1643050"/>
          <a:ext cx="77724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«Тонкие» вопросы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«Толстые» вопросы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Кто…</a:t>
                      </a:r>
                    </a:p>
                    <a:p>
                      <a:r>
                        <a:rPr lang="ru-RU" sz="2800" dirty="0" smtClean="0"/>
                        <a:t>Что…</a:t>
                      </a:r>
                    </a:p>
                    <a:p>
                      <a:r>
                        <a:rPr lang="ru-RU" sz="2800" dirty="0" smtClean="0"/>
                        <a:t>Когда….</a:t>
                      </a:r>
                    </a:p>
                    <a:p>
                      <a:r>
                        <a:rPr lang="ru-RU" sz="2800" dirty="0" smtClean="0"/>
                        <a:t>Может…</a:t>
                      </a:r>
                    </a:p>
                    <a:p>
                      <a:r>
                        <a:rPr lang="ru-RU" sz="2800" dirty="0" smtClean="0"/>
                        <a:t>Будет….</a:t>
                      </a:r>
                    </a:p>
                    <a:p>
                      <a:r>
                        <a:rPr lang="ru-RU" sz="2800" dirty="0" smtClean="0"/>
                        <a:t>Было ли…</a:t>
                      </a:r>
                    </a:p>
                    <a:p>
                      <a:r>
                        <a:rPr lang="ru-RU" sz="2800" dirty="0" smtClean="0"/>
                        <a:t>Согласны ли вы…</a:t>
                      </a:r>
                    </a:p>
                    <a:p>
                      <a:r>
                        <a:rPr lang="ru-RU" sz="2800" dirty="0" smtClean="0"/>
                        <a:t>Верно….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Дайте объяснение почему…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чем разница…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 еще можно использовать…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Почему вы считаете…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Работа по вопросам ведется в несколько этапов</a:t>
            </a:r>
            <a:br>
              <a:rPr lang="ru-RU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этап –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обучающиеся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учатся по таблице задавать вопросы, записывая в таблице продолжение каждого вопроса. Сначала ребята сами придумывают "тонкие" вопросы, потом "толстые".</a:t>
            </a:r>
          </a:p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этап –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обучающиеся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учатся записывать уже вопросы по тексту: сначала –"тонкие", а потом "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толстые"; задают их друг другу</a:t>
            </a:r>
            <a:endParaRPr lang="ru-RU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</a:t>
            </a:r>
            <a:r>
              <a:rPr lang="ru-RU" dirty="0" err="1" smtClean="0"/>
              <a:t>инквейн</a:t>
            </a:r>
            <a:endParaRPr lang="ru-RU" dirty="0"/>
          </a:p>
        </p:txBody>
      </p:sp>
      <p:pic>
        <p:nvPicPr>
          <p:cNvPr id="4" name="Содержимое 3" descr="синк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80116" y="1600200"/>
            <a:ext cx="6040967" cy="4530725"/>
          </a:xfrm>
        </p:spPr>
      </p:pic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и нк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2976" y="500042"/>
            <a:ext cx="7412594" cy="5559445"/>
          </a:xfrm>
        </p:spPr>
      </p:pic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indent="441325">
              <a:buNone/>
            </a:pPr>
            <a:r>
              <a:rPr lang="ru-RU" dirty="0" smtClean="0"/>
              <a:t>Самостоятельные работы в изучении технологии имеют большое значение, они способствуют воспитанию у обучающихся трудолюбия, росту самостоятельности, обеспечивают формирование умений применять знания на практике и добывать новые </a:t>
            </a:r>
            <a:endParaRPr lang="ru-RU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2214554"/>
            <a:ext cx="7772400" cy="300039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    </a:t>
            </a:r>
            <a:r>
              <a:rPr lang="ru-RU" sz="3600" dirty="0" smtClean="0"/>
              <a:t>Активные методы и технологии дают возможность саморазвития личности обучающегося в процессе познавательного деятельности</a:t>
            </a:r>
            <a:endParaRPr lang="ru-RU" sz="3600" dirty="0"/>
          </a:p>
          <a:p>
            <a:pPr>
              <a:buFont typeface="Wingdings" pitchFamily="2" charset="2"/>
              <a:buNone/>
            </a:pPr>
            <a:endParaRPr lang="ru-RU" sz="3200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 dirty="0"/>
              <a:t>Позиционное обучение способствует: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z="3300" dirty="0"/>
          </a:p>
          <a:p>
            <a:r>
              <a:rPr lang="ru-RU" sz="3300" dirty="0"/>
              <a:t>активной работе каждого </a:t>
            </a:r>
            <a:r>
              <a:rPr lang="ru-RU" sz="3300" dirty="0" smtClean="0"/>
              <a:t>обучающегося;</a:t>
            </a:r>
            <a:r>
              <a:rPr lang="en-US" sz="3300" dirty="0" smtClean="0"/>
              <a:t> </a:t>
            </a:r>
            <a:r>
              <a:rPr lang="ru-RU" sz="3300" dirty="0" smtClean="0"/>
              <a:t> </a:t>
            </a:r>
            <a:endParaRPr lang="ru-RU" sz="3300" dirty="0"/>
          </a:p>
          <a:p>
            <a:pPr>
              <a:buFont typeface="Wingdings" pitchFamily="2" charset="2"/>
              <a:buNone/>
            </a:pPr>
            <a:endParaRPr lang="ru-RU" sz="3300" dirty="0"/>
          </a:p>
          <a:p>
            <a:r>
              <a:rPr lang="ru-RU" sz="3300" dirty="0"/>
              <a:t>личностно-эмоциональной окраске </a:t>
            </a:r>
            <a:r>
              <a:rPr lang="ru-RU" sz="3300" dirty="0" smtClean="0"/>
              <a:t>выступлений</a:t>
            </a:r>
            <a:endParaRPr lang="ru-RU" sz="3300" dirty="0"/>
          </a:p>
          <a:p>
            <a:pPr>
              <a:buFont typeface="Wingdings" pitchFamily="2" charset="2"/>
              <a:buNone/>
            </a:pPr>
            <a:endParaRPr lang="ru-RU" sz="3300" dirty="0"/>
          </a:p>
          <a:p>
            <a:endParaRPr lang="ru-RU" sz="3300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0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050" y="765175"/>
            <a:ext cx="6635750" cy="2587625"/>
          </a:xfrm>
        </p:spPr>
        <p:txBody>
          <a:bodyPr/>
          <a:lstStyle/>
          <a:p>
            <a:pPr algn="ctr"/>
            <a:r>
              <a:rPr lang="ru-RU" sz="2500" b="1" dirty="0" smtClean="0"/>
              <a:t>ИСПОЛЬЗОВАНИЕ СОВРЕМЕННЫХ </a:t>
            </a:r>
            <a:r>
              <a:rPr lang="ru-RU" sz="2500" b="1" smtClean="0"/>
              <a:t>ОБРАЗОВАТЕЛЬНЫХ ТЕХНОЛОГИЙ</a:t>
            </a:r>
            <a:endParaRPr lang="ru-RU" sz="25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/>
              <a:t>БПОУ </a:t>
            </a:r>
            <a:r>
              <a:rPr lang="ru-RU" sz="2400" dirty="0"/>
              <a:t>Омской области </a:t>
            </a:r>
            <a:r>
              <a:rPr lang="ru-RU" sz="2400" dirty="0" smtClean="0"/>
              <a:t>«ТИПК» </a:t>
            </a:r>
            <a:endParaRPr lang="ru-RU" sz="2400" dirty="0"/>
          </a:p>
          <a:p>
            <a:pPr>
              <a:lnSpc>
                <a:spcPct val="90000"/>
              </a:lnSpc>
            </a:pPr>
            <a:r>
              <a:rPr lang="ru-RU" sz="2400" dirty="0" smtClean="0"/>
              <a:t>Фролова </a:t>
            </a:r>
            <a:r>
              <a:rPr lang="ru-RU" sz="2400" dirty="0"/>
              <a:t>Н.Н</a:t>
            </a:r>
            <a:r>
              <a:rPr lang="ru-RU" sz="2400" dirty="0" smtClean="0"/>
              <a:t>., преподаватель</a:t>
            </a:r>
            <a:endParaRPr lang="ru-RU" sz="2400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000240"/>
            <a:ext cx="7772400" cy="2400304"/>
          </a:xfrm>
        </p:spPr>
        <p:txBody>
          <a:bodyPr/>
          <a:lstStyle/>
          <a:p>
            <a:r>
              <a:rPr lang="ru-RU" sz="3200" dirty="0" smtClean="0"/>
              <a:t>Технология позиционного обучения</a:t>
            </a:r>
          </a:p>
          <a:p>
            <a:r>
              <a:rPr lang="ru-RU" sz="3200" dirty="0" smtClean="0"/>
              <a:t>Технология направляющего текста</a:t>
            </a:r>
          </a:p>
          <a:p>
            <a:r>
              <a:rPr lang="ru-RU" sz="3200" dirty="0" smtClean="0"/>
              <a:t>Технология развития критического мышления</a:t>
            </a:r>
            <a:endParaRPr lang="ru-RU" sz="3200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 dirty="0"/>
              <a:t>Позиционное обучение: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sz="3300" dirty="0"/>
              <a:t>педагогическая идея метода </a:t>
            </a:r>
            <a:endParaRPr lang="ru-RU" sz="3300" dirty="0" smtClean="0"/>
          </a:p>
          <a:p>
            <a:pPr>
              <a:buNone/>
            </a:pPr>
            <a:r>
              <a:rPr lang="ru-RU" sz="3300" dirty="0" smtClean="0"/>
              <a:t>   Н. Е. </a:t>
            </a:r>
            <a:r>
              <a:rPr lang="ru-RU" sz="3300" dirty="0" err="1" smtClean="0"/>
              <a:t>Вераксы</a:t>
            </a:r>
            <a:r>
              <a:rPr lang="ru-RU" sz="3300" dirty="0" smtClean="0"/>
              <a:t> </a:t>
            </a:r>
            <a:r>
              <a:rPr lang="ru-RU" sz="3300" dirty="0"/>
              <a:t>– обдумать, разработать, объяснить и защитить определенную позицию на основе учебного </a:t>
            </a:r>
            <a:r>
              <a:rPr lang="ru-RU" sz="3300" dirty="0" smtClean="0"/>
              <a:t>текста</a:t>
            </a:r>
            <a:endParaRPr lang="ru-RU" sz="3300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 dirty="0"/>
              <a:t>Этапы позиционного обучения: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300" dirty="0"/>
              <a:t>подготовительный;</a:t>
            </a:r>
          </a:p>
          <a:p>
            <a:r>
              <a:rPr lang="ru-RU" sz="3300" dirty="0"/>
              <a:t>организационный;</a:t>
            </a:r>
          </a:p>
          <a:p>
            <a:r>
              <a:rPr lang="ru-RU" sz="3300" dirty="0"/>
              <a:t>позиционное чтение;</a:t>
            </a:r>
          </a:p>
          <a:p>
            <a:r>
              <a:rPr lang="ru-RU" sz="3300" dirty="0"/>
              <a:t>презентация группой своей позиции и её </a:t>
            </a:r>
            <a:r>
              <a:rPr lang="ru-RU" sz="3300" dirty="0" smtClean="0"/>
              <a:t>защита</a:t>
            </a:r>
            <a:endParaRPr lang="ru-RU" sz="3300" dirty="0"/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 dirty="0"/>
              <a:t>Примеры возможных позиций: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z="3300" dirty="0"/>
          </a:p>
          <a:p>
            <a:r>
              <a:rPr lang="ru-RU" sz="3300" dirty="0"/>
              <a:t>«Тезис»</a:t>
            </a:r>
          </a:p>
          <a:p>
            <a:r>
              <a:rPr lang="ru-RU" sz="3300" dirty="0"/>
              <a:t>«Понятие»</a:t>
            </a:r>
          </a:p>
          <a:p>
            <a:r>
              <a:rPr lang="ru-RU" sz="3300" dirty="0"/>
              <a:t>«Схема»</a:t>
            </a:r>
          </a:p>
          <a:p>
            <a:r>
              <a:rPr lang="ru-RU" sz="3300" dirty="0"/>
              <a:t>«Критик»</a:t>
            </a:r>
          </a:p>
          <a:p>
            <a:r>
              <a:rPr lang="ru-RU" sz="3300" dirty="0"/>
              <a:t>«Апологет»</a:t>
            </a:r>
          </a:p>
          <a:p>
            <a:r>
              <a:rPr lang="ru-RU" sz="3300" dirty="0"/>
              <a:t>«Символ» и др.</a:t>
            </a:r>
          </a:p>
        </p:txBody>
      </p:sp>
    </p:spTree>
  </p:cSld>
  <p:clrMapOvr>
    <a:masterClrMapping/>
  </p:clrMapOvr>
  <p:transition spd="med">
    <p:cover dir="rd"/>
    <p:sndAc>
      <p:stSnd>
        <p:snd r:embed="rId2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1" grpId="0" build="p"/>
    </p:bld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595</TotalTime>
  <Words>940</Words>
  <Application>Microsoft Office PowerPoint</Application>
  <PresentationFormat>Экран (4:3)</PresentationFormat>
  <Paragraphs>144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Слои</vt:lpstr>
      <vt:lpstr>ИСПОЛЬЗОВАНИЕ СОВРЕМЕННЫХ ОБРАЗОВАТЕЛЬНЫХ ТЕХНОЛОГИЙ</vt:lpstr>
      <vt:lpstr>Слайд 2</vt:lpstr>
      <vt:lpstr>Показатели высокого качества профессионального образования:</vt:lpstr>
      <vt:lpstr>Проблема современного образования:</vt:lpstr>
      <vt:lpstr>Слайд 5</vt:lpstr>
      <vt:lpstr>Слайд 6</vt:lpstr>
      <vt:lpstr>Позиционное обучение:</vt:lpstr>
      <vt:lpstr>Этапы позиционного обучения:</vt:lpstr>
      <vt:lpstr>Примеры возможных позиций:</vt:lpstr>
      <vt:lpstr>Интернет. Информационные ресурсы Интернета</vt:lpstr>
      <vt:lpstr>Цели занятия:</vt:lpstr>
      <vt:lpstr>Позиции, использованные на данном занятии:</vt:lpstr>
      <vt:lpstr>Слайд 13</vt:lpstr>
      <vt:lpstr>Слайд 14</vt:lpstr>
      <vt:lpstr>Слайд 15</vt:lpstr>
      <vt:lpstr>Самостоятельная работа обучающихся</vt:lpstr>
      <vt:lpstr>Технология направляющего текста</vt:lpstr>
      <vt:lpstr>Направляющий текст</vt:lpstr>
      <vt:lpstr>Слайд 19</vt:lpstr>
      <vt:lpstr>Цель технологии </vt:lpstr>
      <vt:lpstr>Слайд 21</vt:lpstr>
      <vt:lpstr>1. Знакомство с поставленной задачей</vt:lpstr>
      <vt:lpstr>2. Теоретическая работа</vt:lpstr>
      <vt:lpstr>3. Оценка теоретической работы</vt:lpstr>
      <vt:lpstr>4.Планирование</vt:lpstr>
      <vt:lpstr>5.Выполнение и контроль</vt:lpstr>
      <vt:lpstr>6. Оценка и заключение </vt:lpstr>
      <vt:lpstr>Слайд 28</vt:lpstr>
      <vt:lpstr>Направляющий текст по теме «Создание модели спортивной площадки на открытом воздухе» </vt:lpstr>
      <vt:lpstr>Информирование </vt:lpstr>
      <vt:lpstr>Примеры спортивных площадок</vt:lpstr>
      <vt:lpstr>Планирование </vt:lpstr>
      <vt:lpstr>Тест</vt:lpstr>
      <vt:lpstr>Выполнение </vt:lpstr>
      <vt:lpstr>Оценочный лист</vt:lpstr>
      <vt:lpstr>Приемы технологии развития критического мышления</vt:lpstr>
      <vt:lpstr>Слайд 37</vt:lpstr>
      <vt:lpstr>Составление кластера</vt:lpstr>
      <vt:lpstr>Фишбоун</vt:lpstr>
      <vt:lpstr>Слайд 40</vt:lpstr>
      <vt:lpstr>Концептуальная таблица</vt:lpstr>
      <vt:lpstr>Таблица «Плюс, минус  интересно»</vt:lpstr>
      <vt:lpstr>Инсерт</vt:lpstr>
      <vt:lpstr>Слайд 44</vt:lpstr>
      <vt:lpstr>Таблица «тонких» и «толстых» вопросов</vt:lpstr>
      <vt:lpstr>Работа по вопросам ведется в несколько этапов </vt:lpstr>
      <vt:lpstr>Синквейн</vt:lpstr>
      <vt:lpstr>Слайд 48</vt:lpstr>
      <vt:lpstr>Слайд 49</vt:lpstr>
      <vt:lpstr>Позиционное обучение способствует:</vt:lpstr>
      <vt:lpstr>ИСПОЛЬЗОВАНИЕ СОВРЕМЕННЫХ ОБРАЗОВАТЕЛЬНЫХ ТЕХНОЛОГИЙ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компьютерных технологий на уроках графической подготовки</dc:title>
  <dc:creator>Аношкин Вчяеслав Александрович</dc:creator>
  <cp:lastModifiedBy>Comp</cp:lastModifiedBy>
  <cp:revision>50</cp:revision>
  <dcterms:created xsi:type="dcterms:W3CDTF">2005-04-05T13:55:08Z</dcterms:created>
  <dcterms:modified xsi:type="dcterms:W3CDTF">2001-12-31T19:37:30Z</dcterms:modified>
</cp:coreProperties>
</file>