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95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9" autoAdjust="0"/>
    <p:restoredTop sz="94660"/>
  </p:normalViewPr>
  <p:slideViewPr>
    <p:cSldViewPr>
      <p:cViewPr varScale="1">
        <p:scale>
          <a:sx n="69" d="100"/>
          <a:sy n="69" d="100"/>
        </p:scale>
        <p:origin x="-72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9456" y="146338"/>
            <a:ext cx="11753088" cy="250603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9" tIns="54430" rIns="108859" bIns="544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18979" y="381089"/>
            <a:ext cx="10972800" cy="2210312"/>
          </a:xfrm>
        </p:spPr>
        <p:txBody>
          <a:bodyPr lIns="54430" rIns="272148" anchor="b">
            <a:normAutofit/>
          </a:bodyPr>
          <a:lstStyle>
            <a:lvl1pPr marL="0" algn="r">
              <a:defRPr sz="57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44800" y="2820053"/>
            <a:ext cx="8746979" cy="1753006"/>
          </a:xfrm>
        </p:spPr>
        <p:txBody>
          <a:bodyPr lIns="54430" rIns="293920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544297" indent="0" algn="ctr">
              <a:buNone/>
            </a:lvl2pPr>
            <a:lvl3pPr marL="1088593" indent="0" algn="ctr">
              <a:buNone/>
            </a:lvl3pPr>
            <a:lvl4pPr marL="1632890" indent="0" algn="ctr">
              <a:buNone/>
            </a:lvl4pPr>
            <a:lvl5pPr marL="2177186" indent="0" algn="ctr">
              <a:buNone/>
            </a:lvl5pPr>
            <a:lvl6pPr marL="2721483" indent="0" algn="ctr">
              <a:buNone/>
            </a:lvl6pPr>
            <a:lvl7pPr marL="3265780" indent="0" algn="ctr">
              <a:buNone/>
            </a:lvl7pPr>
            <a:lvl8pPr marL="3810076" indent="0" algn="ctr">
              <a:buNone/>
            </a:lvl8pPr>
            <a:lvl9pPr marL="4354373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7416800" y="6510511"/>
            <a:ext cx="4003040" cy="274384"/>
          </a:xfrm>
        </p:spPr>
        <p:txBody>
          <a:bodyPr vert="horz" rtlCol="0"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11518603" y="6510511"/>
            <a:ext cx="619051" cy="27438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2133600" y="6510511"/>
            <a:ext cx="5209952" cy="274384"/>
          </a:xfrm>
        </p:spPr>
        <p:txBody>
          <a:bodyPr vert="horz" rtlCol="0"/>
          <a:lstStyle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702"/>
            <a:ext cx="2743200" cy="5852880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702"/>
            <a:ext cx="8026400" cy="585288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4523" y="1424918"/>
            <a:ext cx="10668000" cy="9146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9" tIns="54430" rIns="108859" bIns="544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33504" y="3268213"/>
            <a:ext cx="9875520" cy="9146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9" tIns="54430" rIns="108859" bIns="544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498346"/>
            <a:ext cx="10363200" cy="2731640"/>
          </a:xfrm>
        </p:spPr>
        <p:txBody>
          <a:bodyPr rIns="119745"/>
          <a:lstStyle>
            <a:lvl1pPr algn="r">
              <a:buNone/>
              <a:defRPr sz="48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3288474"/>
            <a:ext cx="10363200" cy="1510062"/>
          </a:xfrm>
        </p:spPr>
        <p:txBody>
          <a:bodyPr rIns="152403" anchor="t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7416800" y="6515178"/>
            <a:ext cx="4003040" cy="274384"/>
          </a:xfrm>
        </p:spPr>
        <p:txBody>
          <a:bodyPr vert="horz" rtlCol="0"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603" y="6515178"/>
            <a:ext cx="619051" cy="27438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15178"/>
            <a:ext cx="5209952" cy="274384"/>
          </a:xfrm>
        </p:spPr>
        <p:txBody>
          <a:bodyPr vert="horz" rtlCol="0"/>
          <a:lstStyle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46301"/>
            <a:ext cx="5384800" cy="452732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46301"/>
            <a:ext cx="5384800" cy="4527328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521440" y="6516076"/>
            <a:ext cx="619051" cy="274384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784523" y="1424918"/>
            <a:ext cx="10668000" cy="9146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9" tIns="54430" rIns="108859" bIns="544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22325" y="2165717"/>
            <a:ext cx="4998720" cy="9146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9" tIns="54430" rIns="108859" bIns="54430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400800" y="2165717"/>
            <a:ext cx="4998720" cy="9146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9" tIns="54430" rIns="108859" bIns="54430"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2006"/>
            <a:ext cx="10972800" cy="1143265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469"/>
            <a:ext cx="5386917" cy="639910"/>
          </a:xfrm>
        </p:spPr>
        <p:txBody>
          <a:bodyPr anchor="b">
            <a:noAutofit/>
          </a:bodyPr>
          <a:lstStyle>
            <a:lvl1pPr marL="108859" indent="0" algn="l">
              <a:spcBef>
                <a:spcPts val="0"/>
              </a:spcBef>
              <a:buNone/>
              <a:defRPr sz="2600" b="0" cap="all" baseline="0"/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535469"/>
            <a:ext cx="5389033" cy="639910"/>
          </a:xfrm>
        </p:spPr>
        <p:txBody>
          <a:bodyPr anchor="b">
            <a:noAutofit/>
          </a:bodyPr>
          <a:lstStyle>
            <a:lvl1pPr marL="108859" indent="0" algn="l">
              <a:spcBef>
                <a:spcPts val="0"/>
              </a:spcBef>
              <a:buNone/>
              <a:defRPr sz="2600" b="0" cap="all" baseline="0"/>
            </a:lvl1pPr>
            <a:lvl2pPr>
              <a:buNone/>
              <a:defRPr sz="24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362747"/>
            <a:ext cx="5386917" cy="3942676"/>
          </a:xfrm>
        </p:spPr>
        <p:txBody>
          <a:bodyPr lIns="108859"/>
          <a:lstStyle>
            <a:lvl1pPr>
              <a:defRPr sz="26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362747"/>
            <a:ext cx="5389033" cy="394267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1521440" y="6516076"/>
            <a:ext cx="619051" cy="274384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53276"/>
            <a:ext cx="10972800" cy="1143265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784523" y="1424918"/>
            <a:ext cx="10668000" cy="9146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9" tIns="54430" rIns="108859" bIns="544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743403" y="1057901"/>
            <a:ext cx="4998720" cy="9146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9" tIns="54430" rIns="108859" bIns="544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7515" y="304871"/>
            <a:ext cx="5242560" cy="762176"/>
          </a:xfrm>
        </p:spPr>
        <p:txBody>
          <a:bodyPr anchor="b"/>
          <a:lstStyle>
            <a:lvl1pPr marL="0" algn="r">
              <a:buNone/>
              <a:defRPr sz="24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617515" y="1107816"/>
            <a:ext cx="5242560" cy="106704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7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04800" y="2210312"/>
            <a:ext cx="11555275" cy="3978561"/>
          </a:xfrm>
        </p:spPr>
        <p:txBody>
          <a:bodyPr/>
          <a:lstStyle>
            <a:lvl1pPr marL="348350">
              <a:defRPr sz="3800"/>
            </a:lvl1pPr>
            <a:lvl2pPr marL="707586">
              <a:defRPr sz="3300"/>
            </a:lvl2pPr>
            <a:lvl3pPr marL="979734">
              <a:defRPr sz="2900"/>
            </a:lvl3pPr>
            <a:lvl4pPr marL="1251882">
              <a:defRPr sz="2400"/>
            </a:lvl4pPr>
            <a:lvl5pPr marL="1502259">
              <a:defRPr sz="24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7416800" y="6515178"/>
            <a:ext cx="4003040" cy="274384"/>
          </a:xfrm>
        </p:spPr>
        <p:txBody>
          <a:bodyPr vert="horz" rtlCol="0"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11518603" y="6515178"/>
            <a:ext cx="619051" cy="27438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2133600" y="6515178"/>
            <a:ext cx="5209952" cy="274384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3924" y="4725494"/>
            <a:ext cx="7315200" cy="664690"/>
          </a:xfrm>
        </p:spPr>
        <p:txBody>
          <a:bodyPr anchor="b"/>
          <a:lstStyle>
            <a:lvl1pPr marL="0" algn="r">
              <a:buNone/>
              <a:defRPr sz="24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53924" y="5390184"/>
            <a:ext cx="7315200" cy="912466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06400" y="249922"/>
            <a:ext cx="11379200" cy="4344406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8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7416800" y="6510511"/>
            <a:ext cx="4003040" cy="274384"/>
          </a:xfrm>
        </p:spPr>
        <p:txBody>
          <a:bodyPr vert="horz" rtlCol="0"/>
          <a:lstStyle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11518603" y="6510511"/>
            <a:ext cx="619051" cy="274384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2133600" y="6510511"/>
            <a:ext cx="5209952" cy="274384"/>
          </a:xfrm>
        </p:spPr>
        <p:txBody>
          <a:bodyPr vert="horz" rtlCol="0"/>
          <a:lstStyle>
            <a:extLst/>
          </a:lstStyle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9456" y="147119"/>
            <a:ext cx="11747795" cy="656691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9" tIns="54430" rIns="108859" bIns="5443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727200" y="6402282"/>
            <a:ext cx="5616352" cy="274384"/>
          </a:xfrm>
          <a:prstGeom prst="rect">
            <a:avLst/>
          </a:prstGeom>
        </p:spPr>
        <p:txBody>
          <a:bodyPr lIns="108859" tIns="54430" rIns="108859" bIns="54430"/>
          <a:lstStyle>
            <a:lvl1pPr algn="r" eaLnBrk="1" latinLnBrk="0" hangingPunct="1">
              <a:defRPr kumimoji="0" sz="15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200" dirty="0">
              <a:solidFill>
                <a:schemeClr val="tx2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416800" y="6402282"/>
            <a:ext cx="4003040" cy="274384"/>
          </a:xfrm>
          <a:prstGeom prst="rect">
            <a:avLst/>
          </a:prstGeom>
        </p:spPr>
        <p:txBody>
          <a:bodyPr lIns="108859" tIns="54430" rIns="108859" bIns="54430"/>
          <a:lstStyle>
            <a:lvl1pPr algn="l" eaLnBrk="1" latinLnBrk="0" hangingPunct="1">
              <a:defRPr kumimoji="0" sz="15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6/8/2022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1518603" y="6516076"/>
            <a:ext cx="619051" cy="274384"/>
          </a:xfrm>
          <a:prstGeom prst="rect">
            <a:avLst/>
          </a:prstGeom>
        </p:spPr>
        <p:txBody>
          <a:bodyPr lIns="108859" tIns="54430" rIns="108859" bIns="54430" anchor="ctr"/>
          <a:lstStyle>
            <a:lvl1pPr algn="r" eaLnBrk="1" latinLnBrk="0" hangingPunct="1">
              <a:defRPr kumimoji="0" sz="19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300" dirty="0">
              <a:solidFill>
                <a:schemeClr val="tx2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53595"/>
            <a:ext cx="10972800" cy="1143265"/>
          </a:xfrm>
          <a:prstGeom prst="rect">
            <a:avLst/>
          </a:prstGeom>
        </p:spPr>
        <p:txBody>
          <a:bodyPr lIns="108859" tIns="54430" rIns="108859" bIns="5443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46618"/>
            <a:ext cx="10972800" cy="4527328"/>
          </a:xfrm>
          <a:prstGeom prst="rect">
            <a:avLst/>
          </a:prstGeom>
        </p:spPr>
        <p:txBody>
          <a:bodyPr lIns="108859" tIns="54430" rIns="108859" bIns="5443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marL="65316" algn="r" rtl="0" eaLnBrk="1" latinLnBrk="0" hangingPunct="1">
        <a:spcBef>
          <a:spcPct val="0"/>
        </a:spcBef>
        <a:buNone/>
        <a:defRPr kumimoji="0" sz="55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47745" indent="-347745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15" indent="-272148" algn="l" rtl="0" eaLnBrk="1" latinLnBrk="0" hangingPunct="1">
        <a:spcBef>
          <a:spcPts val="476"/>
        </a:spcBef>
        <a:buClr>
          <a:schemeClr val="accent2"/>
        </a:buClr>
        <a:buSzPct val="90000"/>
        <a:buFontTx/>
        <a:buChar char="•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979734" indent="-228605" algn="l" rtl="0" eaLnBrk="1" latinLnBrk="0" hangingPunct="1">
        <a:spcBef>
          <a:spcPts val="476"/>
        </a:spcBef>
        <a:buClr>
          <a:schemeClr val="accent3"/>
        </a:buClr>
        <a:buSzPct val="100000"/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197453" indent="-217719" algn="l" rtl="0" eaLnBrk="1" latinLnBrk="0" hangingPunct="1">
        <a:spcBef>
          <a:spcPts val="476"/>
        </a:spcBef>
        <a:buClr>
          <a:schemeClr val="accent3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5171" indent="-217719" algn="l" rtl="0" eaLnBrk="1" latinLnBrk="0" hangingPunct="1">
        <a:spcBef>
          <a:spcPts val="476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2890" indent="-206833" algn="l" rtl="0" eaLnBrk="1" latinLnBrk="0" hangingPunct="1">
        <a:spcBef>
          <a:spcPts val="476"/>
        </a:spcBef>
        <a:buClr>
          <a:schemeClr val="accent4"/>
        </a:buClr>
        <a:buFont typeface="Wingdings 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50608" indent="-206833" algn="l" rtl="0" eaLnBrk="1" latinLnBrk="0" hangingPunct="1">
        <a:spcBef>
          <a:spcPts val="476"/>
        </a:spcBef>
        <a:buClr>
          <a:schemeClr val="accent4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068327" indent="-206833" algn="l" rtl="0" eaLnBrk="1" latinLnBrk="0" hangingPunct="1">
        <a:spcBef>
          <a:spcPts val="476"/>
        </a:spcBef>
        <a:buClr>
          <a:schemeClr val="accent4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286046" indent="-206833" algn="l" rtl="0" eaLnBrk="1" latinLnBrk="0" hangingPunct="1">
        <a:spcBef>
          <a:spcPts val="476"/>
        </a:spcBef>
        <a:buClr>
          <a:schemeClr val="accent4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71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4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7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100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43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03512" y="1557586"/>
            <a:ext cx="9299448" cy="3672408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1050"/>
              </a:spcBef>
              <a:spcAft>
                <a:spcPts val="2100"/>
              </a:spcAft>
            </a:pPr>
            <a:r>
              <a:rPr lang="ru" sz="5850" b="1" spc="50" dirty="0">
                <a:latin typeface="Tahoma" pitchFamily="34" charset="0"/>
                <a:ea typeface="Tahoma" pitchFamily="34" charset="0"/>
                <a:cs typeface="Tahoma" pitchFamily="34" charset="0"/>
              </a:rPr>
              <a:t>Налог на профессиональный доход</a:t>
            </a:r>
          </a:p>
          <a:p>
            <a:pPr marL="533400" indent="0"/>
            <a:r>
              <a:rPr lang="ru" sz="2350" dirty="0">
                <a:latin typeface="Calibri"/>
              </a:rPr>
              <a:t>Специальный налоговый режим для самозанятых граждан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rcRect l="6720" t="3220" r="1378"/>
          <a:stretch>
            <a:fillRect/>
          </a:stretch>
        </p:blipFill>
        <p:spPr>
          <a:xfrm>
            <a:off x="1991544" y="1629594"/>
            <a:ext cx="8928992" cy="494163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87488" y="189434"/>
            <a:ext cx="8443588" cy="50405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570"/>
              </a:lnSpc>
            </a:pPr>
            <a:r>
              <a:rPr lang="ru" sz="3400" spc="-100" dirty="0">
                <a:solidFill>
                  <a:srgbClr val="002060"/>
                </a:solidFill>
                <a:latin typeface="Calibri"/>
              </a:rPr>
              <a:t>Как стать налогоплательщиком налога на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27648" y="621482"/>
            <a:ext cx="6408712" cy="57606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570"/>
              </a:lnSpc>
            </a:pPr>
            <a:r>
              <a:rPr lang="ru" sz="3400" spc="-100" dirty="0" smtClean="0">
                <a:solidFill>
                  <a:srgbClr val="002060"/>
                </a:solidFill>
                <a:latin typeface="Calibri"/>
              </a:rPr>
              <a:t>профессиональный доход </a:t>
            </a:r>
            <a:endParaRPr lang="ru" sz="3400" spc="-1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87888" y="1197546"/>
            <a:ext cx="240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Способы регистрации: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8424" y="1905000"/>
            <a:ext cx="8436864" cy="4876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07568" y="621482"/>
            <a:ext cx="8208912" cy="93610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576"/>
              </a:lnSpc>
            </a:pPr>
            <a:r>
              <a:rPr lang="ru" sz="3400" spc="-100" dirty="0">
                <a:solidFill>
                  <a:srgbClr val="002060"/>
                </a:solidFill>
                <a:latin typeface="Calibri"/>
              </a:rPr>
              <a:t>Как стать налогоплательщиком налога на профессиональный доход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71216" y="1624584"/>
            <a:ext cx="7185224" cy="29304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r"/>
            <a:r>
              <a:rPr lang="ru" sz="2150" dirty="0">
                <a:latin typeface="Calibri"/>
              </a:rPr>
              <a:t>Регистрация через мобильное приложение «Мой налог»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1544" y="1773610"/>
            <a:ext cx="8211312" cy="4572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95600" y="981522"/>
            <a:ext cx="7056784" cy="57606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3400" spc="-100" dirty="0">
                <a:solidFill>
                  <a:srgbClr val="002060"/>
                </a:solidFill>
                <a:latin typeface="Calibri"/>
              </a:rPr>
              <a:t>Как рассчитать сумму налога к уплате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566416"/>
            <a:ext cx="1152144" cy="134721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64224" y="1914144"/>
            <a:ext cx="908304" cy="199948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0416" y="4334256"/>
            <a:ext cx="1207008" cy="17800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64224" y="4413504"/>
            <a:ext cx="1213104" cy="1304544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902208" y="841248"/>
            <a:ext cx="8362144" cy="78834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63500" indent="0" algn="ctr"/>
            <a:r>
              <a:rPr lang="ru" sz="3400" spc="-100" dirty="0">
                <a:solidFill>
                  <a:srgbClr val="002060"/>
                </a:solidFill>
                <a:latin typeface="Calibri"/>
              </a:rPr>
              <a:t>Что такое налог на профессиональный доход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706880" y="2566416"/>
            <a:ext cx="4187952" cy="914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400"/>
              </a:lnSpc>
            </a:pPr>
            <a:r>
              <a:rPr lang="ru" sz="2150">
                <a:latin typeface="Calibri"/>
              </a:rPr>
              <a:t>Налог на профессиональный доход — это специальный налоговый режим для самозанятых граждан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427976" y="2584704"/>
            <a:ext cx="3276600" cy="743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55600" indent="-355600">
              <a:lnSpc>
                <a:spcPts val="2424"/>
              </a:lnSpc>
              <a:spcBef>
                <a:spcPts val="2520"/>
              </a:spcBef>
            </a:pPr>
            <a:r>
              <a:rPr lang="ru" sz="2150">
                <a:solidFill>
                  <a:srgbClr val="044D9A"/>
                </a:solidFill>
                <a:latin typeface="Calibri"/>
              </a:rPr>
              <a:t>У </a:t>
            </a:r>
            <a:r>
              <a:rPr lang="ru" sz="2150">
                <a:latin typeface="Calibri"/>
              </a:rPr>
              <a:t>Переход осуществляется добровольно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88592" y="4626864"/>
            <a:ext cx="3547872" cy="11643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76200" indent="0" algn="just">
              <a:lnSpc>
                <a:spcPts val="2424"/>
              </a:lnSpc>
            </a:pPr>
            <a:r>
              <a:rPr lang="ru" sz="2150">
                <a:latin typeface="Calibri"/>
              </a:rPr>
              <a:t>Самозанятые могут платить с доходов от самостоятельной деятельности только налог по льготной ставке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778496" y="4608576"/>
            <a:ext cx="4230624" cy="12252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2424"/>
              </a:lnSpc>
            </a:pPr>
            <a:r>
              <a:rPr lang="ru" sz="2150">
                <a:latin typeface="Calibri"/>
              </a:rPr>
              <a:t>Позволяет легально вести бизнес без рисков получить штраф за незаконную предпринимательскую деятельность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 l="27200" t="9747"/>
          <a:stretch>
            <a:fillRect/>
          </a:stretch>
        </p:blipFill>
        <p:spPr>
          <a:xfrm>
            <a:off x="1127448" y="2205658"/>
            <a:ext cx="2914200" cy="34331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62272" y="2365248"/>
            <a:ext cx="3273552" cy="32918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75904" y="2365248"/>
            <a:ext cx="2895600" cy="329184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63168" y="835152"/>
            <a:ext cx="8733232" cy="79444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3400" spc="-100" dirty="0">
                <a:solidFill>
                  <a:srgbClr val="002060"/>
                </a:solidFill>
                <a:latin typeface="Calibri"/>
              </a:rPr>
              <a:t>Кому подходит специальный налоговый режим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rcRect l="7393" t="40999"/>
          <a:stretch>
            <a:fillRect/>
          </a:stretch>
        </p:blipFill>
        <p:spPr>
          <a:xfrm>
            <a:off x="839416" y="2349674"/>
            <a:ext cx="10514384" cy="3328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rcRect t="8449"/>
          <a:stretch>
            <a:fillRect/>
          </a:stretch>
        </p:blipFill>
        <p:spPr>
          <a:xfrm>
            <a:off x="819912" y="2349674"/>
            <a:ext cx="10573512" cy="33653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27448" y="909514"/>
            <a:ext cx="9865096" cy="86409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54864" indent="0">
              <a:spcAft>
                <a:spcPts val="4620"/>
              </a:spcAft>
            </a:pPr>
            <a:r>
              <a:rPr lang="ru" sz="3400" spc="-100" dirty="0">
                <a:solidFill>
                  <a:srgbClr val="002060"/>
                </a:solidFill>
                <a:latin typeface="Calibri"/>
              </a:rPr>
              <a:t>Кому подходит специальным </a:t>
            </a:r>
            <a:r>
              <a:rPr lang="ru" sz="3400" spc="-100" dirty="0" smtClean="0">
                <a:solidFill>
                  <a:srgbClr val="002060"/>
                </a:solidFill>
                <a:latin typeface="Calibri"/>
              </a:rPr>
              <a:t>налоговый </a:t>
            </a:r>
            <a:r>
              <a:rPr lang="ru" sz="3400" spc="-100" dirty="0">
                <a:solidFill>
                  <a:srgbClr val="002060"/>
                </a:solidFill>
                <a:latin typeface="Calibri"/>
              </a:rPr>
              <a:t>режим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712" y="2365248"/>
            <a:ext cx="2877312" cy="33131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365248"/>
            <a:ext cx="3240024" cy="32918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19288" y="2371344"/>
            <a:ext cx="3316224" cy="328574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47528" y="1125538"/>
            <a:ext cx="8266176" cy="83597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3400" spc="-100" dirty="0">
                <a:solidFill>
                  <a:srgbClr val="002060"/>
                </a:solidFill>
                <a:latin typeface="Calibri"/>
              </a:rPr>
              <a:t>Кому подходит специальный налоговый режим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 r="1279"/>
          <a:stretch>
            <a:fillRect/>
          </a:stretch>
        </p:blipFill>
        <p:spPr>
          <a:xfrm>
            <a:off x="2572512" y="1237488"/>
            <a:ext cx="6619832" cy="535228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49224" y="606552"/>
            <a:ext cx="9767256" cy="59099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3400" spc="-100" dirty="0">
                <a:solidFill>
                  <a:srgbClr val="002060"/>
                </a:solidFill>
                <a:latin typeface="Calibri"/>
              </a:rPr>
              <a:t>Преимущества специального налогового режима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rcRect l="1621" t="2911" r="1516" b="2578"/>
          <a:stretch>
            <a:fillRect/>
          </a:stretch>
        </p:blipFill>
        <p:spPr>
          <a:xfrm>
            <a:off x="2567608" y="1197546"/>
            <a:ext cx="6624736" cy="54726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47528" y="621482"/>
            <a:ext cx="8584343" cy="50405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R="38345" indent="0" algn="r">
              <a:spcAft>
                <a:spcPts val="630"/>
              </a:spcAft>
            </a:pPr>
            <a:r>
              <a:rPr lang="ru" sz="3400" spc="-100" dirty="0">
                <a:solidFill>
                  <a:srgbClr val="002060"/>
                </a:solidFill>
                <a:latin typeface="Calibri"/>
              </a:rPr>
              <a:t>Преимущества специального налогового режима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 l="66790"/>
          <a:stretch>
            <a:fillRect/>
          </a:stretch>
        </p:blipFill>
        <p:spPr>
          <a:xfrm>
            <a:off x="2711624" y="1225296"/>
            <a:ext cx="1348312" cy="36271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82240" y="4974336"/>
            <a:ext cx="1365504" cy="168249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49224" y="606552"/>
            <a:ext cx="9407216" cy="518986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3400" spc="-100" dirty="0">
                <a:solidFill>
                  <a:srgbClr val="002060"/>
                </a:solidFill>
                <a:latin typeface="Calibri"/>
              </a:rPr>
              <a:t>Преимущества специального налогового режима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66616" y="1380744"/>
            <a:ext cx="4953720" cy="1617002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marL="7112" indent="0">
              <a:spcAft>
                <a:spcPts val="1260"/>
              </a:spcAft>
            </a:pPr>
            <a:r>
              <a:rPr lang="ru" sz="2450" dirty="0">
                <a:solidFill>
                  <a:srgbClr val="FFFFFF"/>
                </a:solidFill>
                <a:latin typeface="Calibri"/>
              </a:rPr>
              <a:t>Выгодные налоговые ставки</a:t>
            </a:r>
          </a:p>
          <a:p>
            <a:pPr marL="184912" indent="-165100" algn="just">
              <a:lnSpc>
                <a:spcPts val="2568"/>
              </a:lnSpc>
            </a:pPr>
            <a:r>
              <a:rPr lang="ru" sz="1850" dirty="0">
                <a:solidFill>
                  <a:srgbClr val="FFFFFF"/>
                </a:solidFill>
                <a:latin typeface="Calibri"/>
              </a:rPr>
              <a:t>•    4% - с доходов от физлиц</a:t>
            </a:r>
          </a:p>
          <a:p>
            <a:pPr marL="184912" indent="-165100" algn="just">
              <a:lnSpc>
                <a:spcPts val="2568"/>
              </a:lnSpc>
            </a:pPr>
            <a:r>
              <a:rPr lang="ru" sz="1850" dirty="0">
                <a:solidFill>
                  <a:srgbClr val="FFFFFF"/>
                </a:solidFill>
                <a:latin typeface="Calibri"/>
              </a:rPr>
              <a:t>•    6% - с доходов от юрлиц и ИП</a:t>
            </a:r>
          </a:p>
          <a:p>
            <a:pPr marL="184912" indent="-165100" algn="just">
              <a:lnSpc>
                <a:spcPts val="2568"/>
              </a:lnSpc>
              <a:spcAft>
                <a:spcPts val="2310"/>
              </a:spcAft>
            </a:pPr>
            <a:r>
              <a:rPr lang="ru" sz="1850" dirty="0">
                <a:solidFill>
                  <a:srgbClr val="FFFFFF"/>
                </a:solidFill>
                <a:latin typeface="Calibri"/>
              </a:rPr>
              <a:t>•    Других обязательных платежей нет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60520" y="3258312"/>
            <a:ext cx="5175840" cy="1539634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marL="13208" indent="0">
              <a:spcBef>
                <a:spcPts val="2310"/>
              </a:spcBef>
              <a:spcAft>
                <a:spcPts val="1260"/>
              </a:spcAft>
            </a:pPr>
            <a:r>
              <a:rPr lang="ru" sz="2450" dirty="0">
                <a:solidFill>
                  <a:srgbClr val="FFFFFF"/>
                </a:solidFill>
                <a:latin typeface="Calibri"/>
              </a:rPr>
              <a:t>Простая регистрация через Интернет</a:t>
            </a:r>
          </a:p>
          <a:p>
            <a:pPr marL="191008" marR="615188" indent="-165100" algn="just">
              <a:lnSpc>
                <a:spcPts val="2088"/>
              </a:lnSpc>
              <a:spcAft>
                <a:spcPts val="3150"/>
              </a:spcAft>
            </a:pPr>
            <a:r>
              <a:rPr lang="ru" sz="1850" dirty="0">
                <a:solidFill>
                  <a:srgbClr val="FFFFFF"/>
                </a:solidFill>
                <a:latin typeface="Calibri"/>
              </a:rPr>
              <a:t>• Регистрация без визита в инспекцию: в мобильном приложении, на сайте ФНС России, через банк или портал госуслуг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48328" y="5041392"/>
            <a:ext cx="5476064" cy="1556754"/>
          </a:xfrm>
          <a:prstGeom prst="rect">
            <a:avLst/>
          </a:prstGeom>
          <a:solidFill>
            <a:srgbClr val="5A9BD5"/>
          </a:solidFill>
        </p:spPr>
        <p:txBody>
          <a:bodyPr lIns="0" tIns="0" rIns="0" bIns="0">
            <a:noAutofit/>
          </a:bodyPr>
          <a:lstStyle/>
          <a:p>
            <a:pPr marL="25400" marR="1524" indent="0">
              <a:lnSpc>
                <a:spcPts val="2544"/>
              </a:lnSpc>
              <a:spcBef>
                <a:spcPts val="3150"/>
              </a:spcBef>
              <a:spcAft>
                <a:spcPts val="210"/>
              </a:spcAft>
            </a:pPr>
            <a:r>
              <a:rPr lang="ru" sz="2450" dirty="0">
                <a:solidFill>
                  <a:srgbClr val="FFFFFF"/>
                </a:solidFill>
                <a:latin typeface="Calibri"/>
              </a:rPr>
              <a:t>Совмещение с работой по трудовому договору</a:t>
            </a:r>
          </a:p>
          <a:p>
            <a:pPr marL="203200" indent="-165100" algn="just">
              <a:spcAft>
                <a:spcPts val="630"/>
              </a:spcAft>
            </a:pPr>
            <a:r>
              <a:rPr lang="ru" sz="1800" dirty="0">
                <a:solidFill>
                  <a:srgbClr val="FFFFFF"/>
                </a:solidFill>
                <a:latin typeface="Calibri"/>
              </a:rPr>
              <a:t>•    Зарплата не учитывается при расчете налога</a:t>
            </a:r>
          </a:p>
          <a:p>
            <a:pPr marL="203200" indent="-165100" algn="just"/>
            <a:r>
              <a:rPr lang="ru" sz="1800" dirty="0">
                <a:solidFill>
                  <a:srgbClr val="FFFFFF"/>
                </a:solidFill>
                <a:latin typeface="Calibri"/>
              </a:rPr>
              <a:t>•    Трудовой стаж по месту работы не прерывается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 l="3683" r="2433"/>
          <a:stretch>
            <a:fillRect/>
          </a:stretch>
        </p:blipFill>
        <p:spPr>
          <a:xfrm>
            <a:off x="1775520" y="2514600"/>
            <a:ext cx="8352928" cy="41727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863752" y="909514"/>
            <a:ext cx="3960440" cy="648072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lstStyle/>
          <a:p>
            <a:pPr marL="63500" indent="0" algn="ctr"/>
            <a:r>
              <a:rPr lang="ru" sz="3400" spc="-100" dirty="0">
                <a:solidFill>
                  <a:srgbClr val="002060"/>
                </a:solidFill>
                <a:latin typeface="Calibri"/>
              </a:rPr>
              <a:t>Налоговая ставка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39616" y="1773610"/>
            <a:ext cx="6845808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3048"/>
              </a:lnSpc>
            </a:pPr>
            <a:r>
              <a:rPr lang="ru" sz="2100" dirty="0">
                <a:latin typeface="Calibri"/>
              </a:rPr>
              <a:t>зависит от того, кто перечислил деньги налогоплательщику налога на профессиональный доход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0</TotalTime>
  <Words>201</Words>
  <Application>Microsoft Office PowerPoint</Application>
  <PresentationFormat>Произвольный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modified xsi:type="dcterms:W3CDTF">2022-06-08T04:19:21Z</dcterms:modified>
</cp:coreProperties>
</file>