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79" r:id="rId2"/>
    <p:sldId id="280" r:id="rId3"/>
    <p:sldId id="257" r:id="rId4"/>
    <p:sldId id="294" r:id="rId5"/>
    <p:sldId id="295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81" r:id="rId23"/>
    <p:sldId id="275" r:id="rId24"/>
    <p:sldId id="277" r:id="rId25"/>
    <p:sldId id="276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8" r:id="rId35"/>
    <p:sldId id="296" r:id="rId36"/>
    <p:sldId id="297" r:id="rId37"/>
    <p:sldId id="291" r:id="rId38"/>
    <p:sldId id="292" r:id="rId39"/>
    <p:sldId id="293" r:id="rId40"/>
    <p:sldId id="299" r:id="rId41"/>
    <p:sldId id="300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67" autoAdjust="0"/>
    <p:restoredTop sz="86377" autoAdjust="0"/>
  </p:normalViewPr>
  <p:slideViewPr>
    <p:cSldViewPr>
      <p:cViewPr varScale="1">
        <p:scale>
          <a:sx n="78" d="100"/>
          <a:sy n="78" d="100"/>
        </p:scale>
        <p:origin x="-161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27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3F3CD9-CE09-464F-9C63-909A89964D2C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2C1CC-3AE8-4081-888B-603A948FBF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C1CC-3AE8-4081-888B-603A948FBF0A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C1CC-3AE8-4081-888B-603A948FBF0A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8AC93-BBEB-44F3-BA97-A670EE51035A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EF79-E13B-4329-8825-655D48395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8AC93-BBEB-44F3-BA97-A670EE51035A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EF79-E13B-4329-8825-655D48395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8AC93-BBEB-44F3-BA97-A670EE51035A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EF79-E13B-4329-8825-655D48395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8AC93-BBEB-44F3-BA97-A670EE51035A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EF79-E13B-4329-8825-655D48395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8AC93-BBEB-44F3-BA97-A670EE51035A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EF79-E13B-4329-8825-655D48395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8AC93-BBEB-44F3-BA97-A670EE51035A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EF79-E13B-4329-8825-655D48395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8AC93-BBEB-44F3-BA97-A670EE51035A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EF79-E13B-4329-8825-655D48395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8AC93-BBEB-44F3-BA97-A670EE51035A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EF79-E13B-4329-8825-655D48395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8AC93-BBEB-44F3-BA97-A670EE51035A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EF79-E13B-4329-8825-655D48395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8AC93-BBEB-44F3-BA97-A670EE51035A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EF79-E13B-4329-8825-655D48395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8AC93-BBEB-44F3-BA97-A670EE51035A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EF79-E13B-4329-8825-655D48395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8AC93-BBEB-44F3-BA97-A670EE51035A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BEF79-E13B-4329-8825-655D48395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/>
              <a:t>Бюджетное профессиональное образовательное учреждение Омской области</a:t>
            </a:r>
            <a:br>
              <a:rPr lang="ru-RU" sz="2000" b="1" dirty="0" smtClean="0"/>
            </a:br>
            <a:r>
              <a:rPr lang="ru-RU" sz="2000" b="1" dirty="0" smtClean="0"/>
              <a:t>«Тарский индустриально-педагогический колледж»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 algn="ctr">
              <a:buNone/>
            </a:pPr>
            <a:r>
              <a:rPr lang="ru-RU" sz="4800" b="1" dirty="0" smtClean="0">
                <a:solidFill>
                  <a:schemeClr val="accent2"/>
                </a:solidFill>
              </a:rPr>
              <a:t>ИГИЛ — УГРОЗА ЧЕЛОВЕЧЕСТВУ.</a:t>
            </a:r>
          </a:p>
          <a:p>
            <a:pPr algn="ctr">
              <a:buNone/>
            </a:pPr>
            <a:r>
              <a:rPr lang="ru-RU" sz="4800" b="1" dirty="0" smtClean="0">
                <a:solidFill>
                  <a:schemeClr val="accent2"/>
                </a:solidFill>
              </a:rPr>
              <a:t>ПОЧЕМУ НЕОБХОДИМО УНИЧТОЖИТЬ ТЕРРОРИЗМ.</a:t>
            </a:r>
            <a:endParaRPr lang="ru-RU" sz="48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2"/>
                </a:solidFill>
              </a:rPr>
              <a:t>Законодательством </a:t>
            </a:r>
            <a:r>
              <a:rPr lang="ru-RU" sz="2000" b="1" dirty="0" smtClean="0">
                <a:solidFill>
                  <a:schemeClr val="accent2"/>
                </a:solidFill>
              </a:rPr>
              <a:t>Российской Федерации</a:t>
            </a:r>
            <a:br>
              <a:rPr lang="ru-RU" sz="2000" b="1" dirty="0" smtClean="0">
                <a:solidFill>
                  <a:schemeClr val="accent2"/>
                </a:solidFill>
              </a:rPr>
            </a:br>
            <a:r>
              <a:rPr lang="ru-RU" sz="2000" b="1" dirty="0" smtClean="0">
                <a:solidFill>
                  <a:schemeClr val="accent2"/>
                </a:solidFill>
              </a:rPr>
              <a:t> </a:t>
            </a:r>
            <a:r>
              <a:rPr lang="ru-RU" sz="2000" b="1" dirty="0" smtClean="0">
                <a:solidFill>
                  <a:schemeClr val="accent2"/>
                </a:solidFill>
              </a:rPr>
              <a:t>предусмотрена </a:t>
            </a:r>
            <a:r>
              <a:rPr lang="ru-RU" sz="2000" b="1" dirty="0" smtClean="0">
                <a:solidFill>
                  <a:schemeClr val="accent2"/>
                </a:solidFill>
              </a:rPr>
              <a:t>уголовная </a:t>
            </a:r>
            <a:r>
              <a:rPr lang="ru-RU" sz="2000" b="1" dirty="0" smtClean="0">
                <a:solidFill>
                  <a:schemeClr val="accent2"/>
                </a:solidFill>
              </a:rPr>
              <a:t>ответственность </a:t>
            </a:r>
            <a:br>
              <a:rPr lang="ru-RU" sz="2000" b="1" dirty="0" smtClean="0">
                <a:solidFill>
                  <a:schemeClr val="accent2"/>
                </a:solidFill>
              </a:rPr>
            </a:br>
            <a:r>
              <a:rPr lang="ru-RU" sz="2000" b="1" dirty="0" smtClean="0">
                <a:solidFill>
                  <a:schemeClr val="accent2"/>
                </a:solidFill>
              </a:rPr>
              <a:t>за пропаганду идей терроризма и участие </a:t>
            </a:r>
            <a:br>
              <a:rPr lang="ru-RU" sz="2000" b="1" dirty="0" smtClean="0">
                <a:solidFill>
                  <a:schemeClr val="accent2"/>
                </a:solidFill>
              </a:rPr>
            </a:br>
            <a:r>
              <a:rPr lang="ru-RU" sz="2000" b="1" dirty="0" smtClean="0">
                <a:solidFill>
                  <a:schemeClr val="accent2"/>
                </a:solidFill>
              </a:rPr>
              <a:t>в террористических организациях</a:t>
            </a:r>
            <a:endParaRPr lang="ru-RU" sz="2000" b="1" dirty="0">
              <a:solidFill>
                <a:schemeClr val="accent2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28342"/>
            <a:ext cx="7452379" cy="4297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>
                <a:solidFill>
                  <a:schemeClr val="accent2"/>
                </a:solidFill>
              </a:rPr>
              <a:t>ЧТО ТАКОЕ ИГИЛ?</a:t>
            </a:r>
            <a:br>
              <a:rPr lang="ru-RU" b="1" dirty="0">
                <a:solidFill>
                  <a:schemeClr val="accent2"/>
                </a:solidFill>
              </a:rPr>
            </a:b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dirty="0" smtClean="0">
                <a:solidFill>
                  <a:schemeClr val="tx2"/>
                </a:solidFill>
              </a:rPr>
              <a:t>Международная </a:t>
            </a:r>
            <a:r>
              <a:rPr lang="ru-RU" dirty="0">
                <a:solidFill>
                  <a:schemeClr val="tx2"/>
                </a:solidFill>
              </a:rPr>
              <a:t>террористическая </a:t>
            </a:r>
            <a:r>
              <a:rPr lang="ru-RU" dirty="0" smtClean="0">
                <a:solidFill>
                  <a:schemeClr val="tx2"/>
                </a:solidFill>
              </a:rPr>
              <a:t>организация;</a:t>
            </a:r>
          </a:p>
          <a:p>
            <a:pPr algn="just"/>
            <a:endParaRPr lang="ru-RU" sz="1500" dirty="0">
              <a:solidFill>
                <a:schemeClr val="tx2"/>
              </a:solidFill>
            </a:endParaRPr>
          </a:p>
          <a:p>
            <a:pPr algn="just"/>
            <a:r>
              <a:rPr lang="ru-RU" dirty="0" smtClean="0">
                <a:solidFill>
                  <a:schemeClr val="tx2"/>
                </a:solidFill>
              </a:rPr>
              <a:t>Возникла </a:t>
            </a:r>
            <a:r>
              <a:rPr lang="ru-RU" dirty="0">
                <a:solidFill>
                  <a:schemeClr val="tx2"/>
                </a:solidFill>
              </a:rPr>
              <a:t>в Ираке в 2006 году как одно из ответвлений террористической сети «Аль-Каида</a:t>
            </a:r>
            <a:r>
              <a:rPr lang="ru-RU" dirty="0" smtClean="0">
                <a:solidFill>
                  <a:schemeClr val="tx2"/>
                </a:solidFill>
              </a:rPr>
              <a:t>»;</a:t>
            </a:r>
          </a:p>
          <a:p>
            <a:pPr algn="just"/>
            <a:endParaRPr lang="ru-RU" sz="1500" dirty="0">
              <a:solidFill>
                <a:schemeClr val="tx2"/>
              </a:solidFill>
            </a:endParaRPr>
          </a:p>
          <a:p>
            <a:pPr algn="just"/>
            <a:r>
              <a:rPr lang="ru-RU" dirty="0">
                <a:solidFill>
                  <a:schemeClr val="tx2"/>
                </a:solidFill>
              </a:rPr>
              <a:t>В качестве самостоятельной </a:t>
            </a:r>
            <a:r>
              <a:rPr lang="ru-RU" dirty="0" smtClean="0">
                <a:solidFill>
                  <a:schemeClr val="tx2"/>
                </a:solidFill>
              </a:rPr>
              <a:t>террористической </a:t>
            </a:r>
            <a:r>
              <a:rPr lang="ru-RU" dirty="0">
                <a:solidFill>
                  <a:schemeClr val="tx2"/>
                </a:solidFill>
              </a:rPr>
              <a:t>организации ИГИЛ действует с 2014 </a:t>
            </a:r>
            <a:r>
              <a:rPr lang="ru-RU" dirty="0" smtClean="0">
                <a:solidFill>
                  <a:schemeClr val="tx2"/>
                </a:solidFill>
              </a:rPr>
              <a:t>года</a:t>
            </a:r>
            <a:r>
              <a:rPr lang="ru-RU" dirty="0">
                <a:solidFill>
                  <a:schemeClr val="tx2"/>
                </a:solidFill>
              </a:rPr>
              <a:t>;</a:t>
            </a:r>
            <a:endParaRPr lang="ru-RU" dirty="0" smtClean="0">
              <a:solidFill>
                <a:schemeClr val="tx2"/>
              </a:solidFill>
            </a:endParaRPr>
          </a:p>
          <a:p>
            <a:pPr algn="just"/>
            <a:endParaRPr lang="ru-RU" sz="1500" dirty="0">
              <a:solidFill>
                <a:schemeClr val="tx2"/>
              </a:solidFill>
            </a:endParaRPr>
          </a:p>
          <a:p>
            <a:pPr algn="just"/>
            <a:r>
              <a:rPr lang="ru-RU" dirty="0">
                <a:solidFill>
                  <a:schemeClr val="tx2"/>
                </a:solidFill>
              </a:rPr>
              <a:t>Стратегическая цель группировки — создание так называемого «</a:t>
            </a:r>
            <a:r>
              <a:rPr lang="ru-RU" dirty="0" smtClean="0">
                <a:solidFill>
                  <a:schemeClr val="tx2"/>
                </a:solidFill>
              </a:rPr>
              <a:t>шариатского </a:t>
            </a:r>
            <a:r>
              <a:rPr lang="ru-RU" dirty="0">
                <a:solidFill>
                  <a:schemeClr val="tx2"/>
                </a:solidFill>
              </a:rPr>
              <a:t>государства», как минимум, на территории Ирака, Сирии, Ливана, Израиля, Палестины, Иордании, Турции, Кипра, Египта, а </a:t>
            </a:r>
            <a:r>
              <a:rPr lang="ru-RU" dirty="0" smtClean="0">
                <a:solidFill>
                  <a:schemeClr val="tx2"/>
                </a:solidFill>
              </a:rPr>
              <a:t>также </a:t>
            </a:r>
            <a:r>
              <a:rPr lang="ru-RU" dirty="0">
                <a:solidFill>
                  <a:schemeClr val="tx2"/>
                </a:solidFill>
              </a:rPr>
              <a:t>ряда российских регионов. Как максимум — во всем исламском мире и за его </a:t>
            </a:r>
            <a:r>
              <a:rPr lang="ru-RU" dirty="0" smtClean="0">
                <a:solidFill>
                  <a:schemeClr val="tx2"/>
                </a:solidFill>
              </a:rPr>
              <a:t>пределами</a:t>
            </a:r>
            <a:r>
              <a:rPr lang="ru-RU" dirty="0">
                <a:solidFill>
                  <a:schemeClr val="tx2"/>
                </a:solidFill>
              </a:rPr>
              <a:t>;</a:t>
            </a:r>
            <a:endParaRPr lang="ru-RU" dirty="0" smtClean="0">
              <a:solidFill>
                <a:schemeClr val="tx2"/>
              </a:solidFill>
            </a:endParaRPr>
          </a:p>
          <a:p>
            <a:pPr algn="just"/>
            <a:endParaRPr lang="ru-RU" sz="1500" dirty="0">
              <a:solidFill>
                <a:schemeClr val="tx2"/>
              </a:solidFill>
            </a:endParaRPr>
          </a:p>
          <a:p>
            <a:pPr algn="just"/>
            <a:r>
              <a:rPr lang="ru-RU" dirty="0">
                <a:solidFill>
                  <a:schemeClr val="tx2"/>
                </a:solidFill>
              </a:rPr>
              <a:t>Численность боевиков, примкнувших к группировке ИГИЛ, </a:t>
            </a:r>
            <a:r>
              <a:rPr lang="ru-RU" dirty="0" smtClean="0">
                <a:solidFill>
                  <a:schemeClr val="tx2"/>
                </a:solidFill>
              </a:rPr>
              <a:t>колеблется</a:t>
            </a:r>
            <a:r>
              <a:rPr lang="ru-RU" dirty="0">
                <a:solidFill>
                  <a:schemeClr val="tx2"/>
                </a:solidFill>
              </a:rPr>
              <a:t>, по разным оценкам, от 70 до 200 тыс. </a:t>
            </a:r>
            <a:r>
              <a:rPr lang="ru-RU" dirty="0" smtClean="0">
                <a:solidFill>
                  <a:schemeClr val="tx2"/>
                </a:solidFill>
              </a:rPr>
              <a:t>человек</a:t>
            </a:r>
            <a:r>
              <a:rPr lang="ru-RU" dirty="0">
                <a:solidFill>
                  <a:schemeClr val="tx2"/>
                </a:solidFill>
              </a:rPr>
              <a:t>;</a:t>
            </a:r>
            <a:endParaRPr lang="ru-RU" dirty="0" smtClean="0">
              <a:solidFill>
                <a:schemeClr val="tx2"/>
              </a:solidFill>
            </a:endParaRPr>
          </a:p>
          <a:p>
            <a:pPr algn="just"/>
            <a:endParaRPr lang="ru-RU" sz="1500" dirty="0">
              <a:solidFill>
                <a:schemeClr val="tx2"/>
              </a:solidFill>
            </a:endParaRPr>
          </a:p>
          <a:p>
            <a:pPr algn="just"/>
            <a:r>
              <a:rPr lang="ru-RU" dirty="0">
                <a:solidFill>
                  <a:schemeClr val="tx2"/>
                </a:solidFill>
              </a:rPr>
              <a:t>На стороне группировки воюют до 25 тыс. иностранцев из 86 стран </a:t>
            </a:r>
            <a:r>
              <a:rPr lang="ru-RU" dirty="0" smtClean="0">
                <a:solidFill>
                  <a:schemeClr val="tx2"/>
                </a:solidFill>
              </a:rPr>
              <a:t>мира</a:t>
            </a:r>
            <a:r>
              <a:rPr lang="ru-RU" dirty="0">
                <a:solidFill>
                  <a:schemeClr val="tx2"/>
                </a:solidFill>
              </a:rPr>
              <a:t>;</a:t>
            </a:r>
            <a:endParaRPr lang="ru-RU" dirty="0" smtClean="0">
              <a:solidFill>
                <a:schemeClr val="tx2"/>
              </a:solidFill>
            </a:endParaRPr>
          </a:p>
          <a:p>
            <a:pPr algn="just"/>
            <a:endParaRPr lang="ru-RU" sz="1700" dirty="0">
              <a:solidFill>
                <a:schemeClr val="tx2"/>
              </a:solidFill>
            </a:endParaRPr>
          </a:p>
          <a:p>
            <a:pPr algn="just"/>
            <a:r>
              <a:rPr lang="ru-RU" dirty="0">
                <a:solidFill>
                  <a:schemeClr val="tx2"/>
                </a:solidFill>
              </a:rPr>
              <a:t>Средства для осуществления террористической деятельности ИГИЛ получает от нелегальной торговли нефтью (в первую очередь, с </a:t>
            </a:r>
            <a:r>
              <a:rPr lang="ru-RU" dirty="0" smtClean="0">
                <a:solidFill>
                  <a:schemeClr val="tx2"/>
                </a:solidFill>
              </a:rPr>
              <a:t>Турцией</a:t>
            </a:r>
            <a:r>
              <a:rPr lang="ru-RU" dirty="0">
                <a:solidFill>
                  <a:schemeClr val="tx2"/>
                </a:solidFill>
              </a:rPr>
              <a:t>), работорговли, похищения людей ради выкупа, а также </a:t>
            </a:r>
            <a:r>
              <a:rPr lang="ru-RU" dirty="0" smtClean="0">
                <a:solidFill>
                  <a:schemeClr val="tx2"/>
                </a:solidFill>
              </a:rPr>
              <a:t>нелегальной </a:t>
            </a:r>
            <a:r>
              <a:rPr lang="ru-RU" dirty="0">
                <a:solidFill>
                  <a:schemeClr val="tx2"/>
                </a:solidFill>
              </a:rPr>
              <a:t>торговли наркотиками, культурными ценностями. Годовой бюджет группировки — около 7 млрд. долл.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pPr lvl="0"/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3100" b="1" dirty="0" smtClean="0">
                <a:solidFill>
                  <a:schemeClr val="accent2"/>
                </a:solidFill>
              </a:rPr>
              <a:t>ПОЧЕМУ </a:t>
            </a:r>
            <a:r>
              <a:rPr lang="ru-RU" sz="3100" b="1" dirty="0">
                <a:solidFill>
                  <a:schemeClr val="accent2"/>
                </a:solidFill>
              </a:rPr>
              <a:t>ИГИЛ НЕЛЬЗЯ СЧИТАТЬ ГОСУДАРСТВОМ?</a:t>
            </a:r>
            <a:r>
              <a:rPr lang="ru-RU" sz="3100" dirty="0">
                <a:solidFill>
                  <a:schemeClr val="accent2"/>
                </a:solidFill>
              </a:rPr>
              <a:t/>
            </a:r>
            <a:br>
              <a:rPr lang="ru-RU" sz="3100" dirty="0">
                <a:solidFill>
                  <a:schemeClr val="accent2"/>
                </a:solidFill>
              </a:rPr>
            </a:br>
            <a:endParaRPr lang="ru-RU" sz="3100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 smtClean="0">
                <a:solidFill>
                  <a:schemeClr val="tx2"/>
                </a:solidFill>
              </a:rPr>
              <a:t>Лидеры </a:t>
            </a:r>
            <a:r>
              <a:rPr lang="ru-RU" dirty="0">
                <a:solidFill>
                  <a:schemeClr val="tx2"/>
                </a:solidFill>
              </a:rPr>
              <a:t>ИГИЛ не выражают воли и чаяний тех народов, которые издревле населяют исламский </a:t>
            </a:r>
            <a:r>
              <a:rPr lang="ru-RU" dirty="0" smtClean="0">
                <a:solidFill>
                  <a:schemeClr val="tx2"/>
                </a:solidFill>
              </a:rPr>
              <a:t>мир</a:t>
            </a:r>
            <a:r>
              <a:rPr lang="ru-RU" dirty="0">
                <a:solidFill>
                  <a:schemeClr val="tx2"/>
                </a:solidFill>
              </a:rPr>
              <a:t>;</a:t>
            </a:r>
          </a:p>
          <a:p>
            <a:pPr algn="just">
              <a:buNone/>
            </a:pPr>
            <a:r>
              <a:rPr lang="ru-RU" dirty="0">
                <a:solidFill>
                  <a:schemeClr val="tx2"/>
                </a:solidFill>
              </a:rPr>
              <a:t> </a:t>
            </a:r>
          </a:p>
          <a:p>
            <a:pPr algn="just"/>
            <a:r>
              <a:rPr lang="ru-RU" dirty="0">
                <a:solidFill>
                  <a:schemeClr val="tx2"/>
                </a:solidFill>
              </a:rPr>
              <a:t>ИГИЛ  не защищает интересы каждого </a:t>
            </a:r>
            <a:r>
              <a:rPr lang="ru-RU" dirty="0" smtClean="0">
                <a:solidFill>
                  <a:schemeClr val="tx2"/>
                </a:solidFill>
              </a:rPr>
              <a:t>своего </a:t>
            </a:r>
            <a:r>
              <a:rPr lang="ru-RU" dirty="0">
                <a:solidFill>
                  <a:schemeClr val="tx2"/>
                </a:solidFill>
              </a:rPr>
              <a:t>гражданина,  выражает интересы небольшой группы религиозных радикалов, жестоко подавляя остальную часть населения посредством запугивания, насилия и </a:t>
            </a:r>
            <a:r>
              <a:rPr lang="ru-RU" dirty="0" smtClean="0">
                <a:solidFill>
                  <a:schemeClr val="tx2"/>
                </a:solidFill>
              </a:rPr>
              <a:t>террора;</a:t>
            </a:r>
            <a:endParaRPr lang="ru-RU" dirty="0">
              <a:solidFill>
                <a:schemeClr val="tx2"/>
              </a:solidFill>
            </a:endParaRPr>
          </a:p>
          <a:p>
            <a:pPr algn="just">
              <a:buNone/>
            </a:pPr>
            <a:r>
              <a:rPr lang="ru-RU" dirty="0">
                <a:solidFill>
                  <a:schemeClr val="tx2"/>
                </a:solidFill>
              </a:rPr>
              <a:t> </a:t>
            </a:r>
          </a:p>
          <a:p>
            <a:pPr algn="just"/>
            <a:r>
              <a:rPr lang="ru-RU" dirty="0" smtClean="0">
                <a:solidFill>
                  <a:schemeClr val="tx2"/>
                </a:solidFill>
              </a:rPr>
              <a:t>Целью </a:t>
            </a:r>
            <a:r>
              <a:rPr lang="ru-RU" dirty="0">
                <a:solidFill>
                  <a:schemeClr val="tx2"/>
                </a:solidFill>
              </a:rPr>
              <a:t>ИГИЛ является тотальное </a:t>
            </a:r>
            <a:r>
              <a:rPr lang="ru-RU" dirty="0" smtClean="0">
                <a:solidFill>
                  <a:schemeClr val="tx2"/>
                </a:solidFill>
              </a:rPr>
              <a:t>уничтожение </a:t>
            </a:r>
            <a:r>
              <a:rPr lang="ru-RU" dirty="0">
                <a:solidFill>
                  <a:schemeClr val="tx2"/>
                </a:solidFill>
              </a:rPr>
              <a:t>всех без исключения прав и свобод современного </a:t>
            </a:r>
            <a:r>
              <a:rPr lang="ru-RU" dirty="0" smtClean="0">
                <a:solidFill>
                  <a:schemeClr val="tx2"/>
                </a:solidFill>
              </a:rPr>
              <a:t>человека;</a:t>
            </a:r>
            <a:endParaRPr lang="ru-RU" dirty="0">
              <a:solidFill>
                <a:schemeClr val="tx2"/>
              </a:solidFill>
            </a:endParaRPr>
          </a:p>
          <a:p>
            <a:pPr algn="just">
              <a:buNone/>
            </a:pPr>
            <a:r>
              <a:rPr lang="ru-RU" dirty="0">
                <a:solidFill>
                  <a:schemeClr val="tx2"/>
                </a:solidFill>
              </a:rPr>
              <a:t> </a:t>
            </a:r>
          </a:p>
          <a:p>
            <a:pPr algn="just"/>
            <a:r>
              <a:rPr lang="ru-RU" dirty="0">
                <a:solidFill>
                  <a:schemeClr val="tx2"/>
                </a:solidFill>
              </a:rPr>
              <a:t>На территориях, контролируемых ИГИЛ, не действуют законы </a:t>
            </a:r>
            <a:r>
              <a:rPr lang="ru-RU" dirty="0" smtClean="0">
                <a:solidFill>
                  <a:schemeClr val="tx2"/>
                </a:solidFill>
              </a:rPr>
              <a:t>цивилизованного </a:t>
            </a:r>
            <a:r>
              <a:rPr lang="ru-RU" dirty="0">
                <a:solidFill>
                  <a:schemeClr val="tx2"/>
                </a:solidFill>
              </a:rPr>
              <a:t>мира. Поощряются убийства, неправосудные экзекуции, массовые казни, похищения людей, работорговля, насилие над </a:t>
            </a:r>
            <a:r>
              <a:rPr lang="ru-RU" dirty="0" smtClean="0">
                <a:solidFill>
                  <a:schemeClr val="tx2"/>
                </a:solidFill>
              </a:rPr>
              <a:t>женщинами</a:t>
            </a:r>
            <a:r>
              <a:rPr lang="ru-RU" dirty="0">
                <a:solidFill>
                  <a:schemeClr val="tx2"/>
                </a:solidFill>
              </a:rPr>
              <a:t>, педофилия. Преследуются инаковерующие. Оскверняются и разрушаются храмы и мечети, объекты религиозного поклонения.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>
                <a:solidFill>
                  <a:schemeClr val="accent2"/>
                </a:solidFill>
              </a:rPr>
              <a:t>ПОЧЕМУ ИГИЛ – ЭТО ЛЖЕИСЛАМ?</a:t>
            </a:r>
            <a:br>
              <a:rPr lang="ru-RU" b="1" dirty="0">
                <a:solidFill>
                  <a:schemeClr val="accent2"/>
                </a:solidFill>
              </a:rPr>
            </a:b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>
                <a:solidFill>
                  <a:schemeClr val="tx2"/>
                </a:solidFill>
              </a:rPr>
              <a:t>В переводе с арабского «ислам» означает «смирение», «предание себя Богу». Ислам – религия «смирения</a:t>
            </a:r>
            <a:r>
              <a:rPr lang="ru-RU" dirty="0" smtClean="0">
                <a:solidFill>
                  <a:schemeClr val="tx2"/>
                </a:solidFill>
              </a:rPr>
              <a:t>».</a:t>
            </a:r>
          </a:p>
          <a:p>
            <a:pPr algn="just">
              <a:buNone/>
            </a:pPr>
            <a:endParaRPr lang="ru-RU" sz="1100" dirty="0">
              <a:solidFill>
                <a:schemeClr val="tx2"/>
              </a:solidFill>
            </a:endParaRPr>
          </a:p>
          <a:p>
            <a:pPr algn="just"/>
            <a:r>
              <a:rPr lang="ru-RU" dirty="0">
                <a:solidFill>
                  <a:schemeClr val="tx2"/>
                </a:solidFill>
              </a:rPr>
              <a:t>Истинному исламу чужды </a:t>
            </a:r>
            <a:r>
              <a:rPr lang="ru-RU" dirty="0" smtClean="0">
                <a:solidFill>
                  <a:schemeClr val="tx2"/>
                </a:solidFill>
              </a:rPr>
              <a:t>радикализм</a:t>
            </a:r>
            <a:r>
              <a:rPr lang="ru-RU" dirty="0">
                <a:solidFill>
                  <a:schemeClr val="tx2"/>
                </a:solidFill>
              </a:rPr>
              <a:t>, агрессия, навязывание окружающим собственных религиозных норм, ксенофобия, которые демонстрируют последователи ИГИЛ</a:t>
            </a:r>
            <a:r>
              <a:rPr lang="ru-RU" dirty="0" smtClean="0">
                <a:solidFill>
                  <a:schemeClr val="tx2"/>
                </a:solidFill>
              </a:rPr>
              <a:t>.</a:t>
            </a:r>
          </a:p>
          <a:p>
            <a:pPr algn="just">
              <a:buNone/>
            </a:pPr>
            <a:endParaRPr lang="ru-RU" sz="1300" dirty="0">
              <a:solidFill>
                <a:schemeClr val="tx2"/>
              </a:solidFill>
            </a:endParaRPr>
          </a:p>
          <a:p>
            <a:pPr algn="just"/>
            <a:r>
              <a:rPr lang="ru-RU" dirty="0">
                <a:solidFill>
                  <a:schemeClr val="tx2"/>
                </a:solidFill>
              </a:rPr>
              <a:t>Радикально настроенные верующие негативно относятся к </a:t>
            </a:r>
            <a:r>
              <a:rPr lang="ru-RU" dirty="0" smtClean="0">
                <a:solidFill>
                  <a:schemeClr val="tx2"/>
                </a:solidFill>
              </a:rPr>
              <a:t>светскому </a:t>
            </a:r>
            <a:r>
              <a:rPr lang="ru-RU" dirty="0">
                <a:solidFill>
                  <a:schemeClr val="tx2"/>
                </a:solidFill>
              </a:rPr>
              <a:t>законодательству и традициям, отрицают доисламскую культуру</a:t>
            </a:r>
            <a:r>
              <a:rPr lang="ru-RU" dirty="0" smtClean="0">
                <a:solidFill>
                  <a:schemeClr val="tx2"/>
                </a:solidFill>
              </a:rPr>
              <a:t>.</a:t>
            </a:r>
          </a:p>
          <a:p>
            <a:pPr algn="just">
              <a:buNone/>
            </a:pPr>
            <a:endParaRPr lang="ru-RU" sz="1300" dirty="0">
              <a:solidFill>
                <a:schemeClr val="tx2"/>
              </a:solidFill>
            </a:endParaRPr>
          </a:p>
          <a:p>
            <a:pPr algn="just"/>
            <a:r>
              <a:rPr lang="ru-RU" dirty="0">
                <a:solidFill>
                  <a:schemeClr val="tx2"/>
                </a:solidFill>
              </a:rPr>
              <a:t>Радикалов отличает нетерпимое отношение к современной </a:t>
            </a:r>
            <a:r>
              <a:rPr lang="ru-RU" dirty="0" smtClean="0">
                <a:solidFill>
                  <a:schemeClr val="tx2"/>
                </a:solidFill>
              </a:rPr>
              <a:t>цивилизации</a:t>
            </a:r>
            <a:r>
              <a:rPr lang="ru-RU" dirty="0">
                <a:solidFill>
                  <a:schemeClr val="tx2"/>
                </a:solidFill>
              </a:rPr>
              <a:t>, к инакомыслящим и инаковерующим</a:t>
            </a:r>
            <a:r>
              <a:rPr lang="ru-RU" dirty="0" smtClean="0">
                <a:solidFill>
                  <a:schemeClr val="tx2"/>
                </a:solidFill>
              </a:rPr>
              <a:t>.</a:t>
            </a:r>
          </a:p>
          <a:p>
            <a:pPr algn="just">
              <a:buNone/>
            </a:pPr>
            <a:endParaRPr lang="ru-RU" sz="1100" dirty="0">
              <a:solidFill>
                <a:schemeClr val="tx2"/>
              </a:solidFill>
            </a:endParaRPr>
          </a:p>
          <a:p>
            <a:pPr algn="just"/>
            <a:r>
              <a:rPr lang="ru-RU" dirty="0">
                <a:solidFill>
                  <a:schemeClr val="tx2"/>
                </a:solidFill>
              </a:rPr>
              <a:t>Радикалы объявляют «врагами ислама» всех несогласных с ними </a:t>
            </a:r>
            <a:r>
              <a:rPr lang="ru-RU" dirty="0" smtClean="0">
                <a:solidFill>
                  <a:schemeClr val="tx2"/>
                </a:solidFill>
              </a:rPr>
              <a:t>мусульман</a:t>
            </a:r>
            <a:r>
              <a:rPr lang="ru-RU" dirty="0">
                <a:solidFill>
                  <a:schemeClr val="tx2"/>
                </a:solidFill>
              </a:rPr>
              <a:t>. Ультрарадикальные группировки признают террор и насилие единственным способом достижения провозглашенных ими целей.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000" dirty="0" smtClean="0">
                <a:solidFill>
                  <a:schemeClr val="accent2"/>
                </a:solidFill>
              </a:rPr>
              <a:t>Истинный </a:t>
            </a:r>
            <a:r>
              <a:rPr lang="ru-RU" sz="2000" dirty="0">
                <a:solidFill>
                  <a:schemeClr val="accent2"/>
                </a:solidFill>
              </a:rPr>
              <a:t>ислам призывает к состраданию и милосердию. </a:t>
            </a:r>
            <a:br>
              <a:rPr lang="ru-RU" sz="2000" dirty="0">
                <a:solidFill>
                  <a:schemeClr val="accent2"/>
                </a:solidFill>
              </a:rPr>
            </a:br>
            <a:r>
              <a:rPr lang="ru-RU" sz="2000" i="1" dirty="0">
                <a:solidFill>
                  <a:schemeClr val="accent2"/>
                </a:solidFill>
              </a:rPr>
              <a:t>Врач осматривает ребенка в медицинском пункте лагеря </a:t>
            </a:r>
            <a:r>
              <a:rPr lang="ru-RU" sz="2000" i="1" dirty="0" smtClean="0">
                <a:solidFill>
                  <a:schemeClr val="accent2"/>
                </a:solidFill>
              </a:rPr>
              <a:t/>
            </a:r>
            <a:br>
              <a:rPr lang="ru-RU" sz="2000" i="1" dirty="0" smtClean="0">
                <a:solidFill>
                  <a:schemeClr val="accent2"/>
                </a:solidFill>
              </a:rPr>
            </a:br>
            <a:r>
              <a:rPr lang="ru-RU" sz="2000" i="1" dirty="0" smtClean="0">
                <a:solidFill>
                  <a:schemeClr val="accent2"/>
                </a:solidFill>
              </a:rPr>
              <a:t>при </a:t>
            </a:r>
            <a:r>
              <a:rPr lang="ru-RU" sz="2000" i="1" dirty="0">
                <a:solidFill>
                  <a:schemeClr val="accent2"/>
                </a:solidFill>
              </a:rPr>
              <a:t>одной из школ </a:t>
            </a:r>
            <a:r>
              <a:rPr lang="ru-RU" sz="2000" i="1" dirty="0" smtClean="0">
                <a:solidFill>
                  <a:schemeClr val="accent2"/>
                </a:solidFill>
              </a:rPr>
              <a:t>Дамаска.</a:t>
            </a:r>
            <a:r>
              <a:rPr lang="ru-RU" sz="2000" dirty="0">
                <a:solidFill>
                  <a:schemeClr val="accent2"/>
                </a:solidFill>
              </a:rPr>
              <a:t/>
            </a:r>
            <a:br>
              <a:rPr lang="ru-RU" sz="2000" dirty="0">
                <a:solidFill>
                  <a:schemeClr val="accent2"/>
                </a:solidFill>
              </a:rPr>
            </a:br>
            <a:endParaRPr lang="ru-RU" sz="2000" dirty="0">
              <a:solidFill>
                <a:schemeClr val="accent2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477" y="1341438"/>
            <a:ext cx="7903046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chemeClr val="accent2"/>
                </a:solidFill>
              </a:rPr>
              <a:t>ПОЧЕМУ </a:t>
            </a:r>
            <a:r>
              <a:rPr lang="ru-RU" b="1" dirty="0">
                <a:solidFill>
                  <a:schemeClr val="accent2"/>
                </a:solidFill>
              </a:rPr>
              <a:t>ИГИЛ — ЭТО ВОЗВРАТ В СРЕДНЕВЕКОВЬЕ?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ru-RU" dirty="0">
                <a:solidFill>
                  <a:schemeClr val="tx2"/>
                </a:solidFill>
              </a:rPr>
              <a:t>Лидеры ИГИЛ официально восстановили на подконтрольных </a:t>
            </a:r>
            <a:r>
              <a:rPr lang="ru-RU" dirty="0" smtClean="0">
                <a:solidFill>
                  <a:schemeClr val="tx2"/>
                </a:solidFill>
              </a:rPr>
              <a:t>территориях </a:t>
            </a:r>
            <a:r>
              <a:rPr lang="ru-RU" dirty="0">
                <a:solidFill>
                  <a:schemeClr val="tx2"/>
                </a:solidFill>
              </a:rPr>
              <a:t>рабство для женщин </a:t>
            </a:r>
            <a:r>
              <a:rPr lang="ru-RU" dirty="0" err="1">
                <a:solidFill>
                  <a:schemeClr val="tx2"/>
                </a:solidFill>
              </a:rPr>
              <a:t>немусульманок</a:t>
            </a:r>
            <a:r>
              <a:rPr lang="ru-RU" dirty="0">
                <a:solidFill>
                  <a:schemeClr val="tx2"/>
                </a:solidFill>
              </a:rPr>
              <a:t>, а также повсеместную торговлю ими. </a:t>
            </a:r>
          </a:p>
          <a:p>
            <a:pPr algn="just"/>
            <a:r>
              <a:rPr lang="ru-RU" dirty="0">
                <a:solidFill>
                  <a:schemeClr val="tx2"/>
                </a:solidFill>
              </a:rPr>
              <a:t>Боевики ИГИЛ оказывают идеологическое и психологическое </a:t>
            </a:r>
            <a:r>
              <a:rPr lang="ru-RU" dirty="0" smtClean="0">
                <a:solidFill>
                  <a:schemeClr val="tx2"/>
                </a:solidFill>
              </a:rPr>
              <a:t>давление </a:t>
            </a:r>
            <a:r>
              <a:rPr lang="ru-RU" dirty="0">
                <a:solidFill>
                  <a:schemeClr val="tx2"/>
                </a:solidFill>
              </a:rPr>
              <a:t>на детей и подростков, принуждая участвовать их в казнях и </a:t>
            </a:r>
            <a:r>
              <a:rPr lang="ru-RU" dirty="0" smtClean="0">
                <a:solidFill>
                  <a:schemeClr val="tx2"/>
                </a:solidFill>
              </a:rPr>
              <a:t>экзекуциях </a:t>
            </a:r>
            <a:r>
              <a:rPr lang="ru-RU" dirty="0">
                <a:solidFill>
                  <a:schemeClr val="tx2"/>
                </a:solidFill>
              </a:rPr>
              <a:t>пленных и заложников. </a:t>
            </a:r>
          </a:p>
          <a:p>
            <a:pPr algn="just"/>
            <a:r>
              <a:rPr lang="ru-RU" dirty="0">
                <a:solidFill>
                  <a:schemeClr val="tx2"/>
                </a:solidFill>
              </a:rPr>
              <a:t>ИГИЛ широко практикует публичные казни посредством самых </a:t>
            </a:r>
            <a:r>
              <a:rPr lang="ru-RU" dirty="0" smtClean="0">
                <a:solidFill>
                  <a:schemeClr val="tx2"/>
                </a:solidFill>
              </a:rPr>
              <a:t>варварских </a:t>
            </a:r>
            <a:r>
              <a:rPr lang="ru-RU" dirty="0">
                <a:solidFill>
                  <a:schemeClr val="tx2"/>
                </a:solidFill>
              </a:rPr>
              <a:t>методов: сожжение заживо, обезглавливание, </a:t>
            </a:r>
            <a:r>
              <a:rPr lang="ru-RU" dirty="0" err="1">
                <a:solidFill>
                  <a:schemeClr val="tx2"/>
                </a:solidFill>
              </a:rPr>
              <a:t>побивание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smtClean="0">
                <a:solidFill>
                  <a:schemeClr val="tx2"/>
                </a:solidFill>
              </a:rPr>
              <a:t>камнями </a:t>
            </a:r>
            <a:r>
              <a:rPr lang="ru-RU" dirty="0">
                <a:solidFill>
                  <a:schemeClr val="tx2"/>
                </a:solidFill>
              </a:rPr>
              <a:t>и проч. </a:t>
            </a:r>
          </a:p>
          <a:p>
            <a:pPr algn="just"/>
            <a:r>
              <a:rPr lang="ru-RU" dirty="0">
                <a:solidFill>
                  <a:schemeClr val="tx2"/>
                </a:solidFill>
              </a:rPr>
              <a:t>На территории Сирии боевиками ИГИЛ казнены тысячи </a:t>
            </a:r>
            <a:r>
              <a:rPr lang="ru-RU" dirty="0" smtClean="0">
                <a:solidFill>
                  <a:schemeClr val="tx2"/>
                </a:solidFill>
              </a:rPr>
              <a:t>мусульман-шиитов</a:t>
            </a:r>
            <a:r>
              <a:rPr lang="ru-RU" dirty="0">
                <a:solidFill>
                  <a:schemeClr val="tx2"/>
                </a:solidFill>
              </a:rPr>
              <a:t>, христиан и </a:t>
            </a:r>
            <a:r>
              <a:rPr lang="ru-RU" dirty="0" err="1">
                <a:solidFill>
                  <a:schemeClr val="tx2"/>
                </a:solidFill>
              </a:rPr>
              <a:t>езидов</a:t>
            </a:r>
            <a:r>
              <a:rPr lang="ru-RU" dirty="0">
                <a:solidFill>
                  <a:schemeClr val="tx2"/>
                </a:solidFill>
              </a:rPr>
              <a:t>. Десятки тысяч инаковерующих были </a:t>
            </a:r>
            <a:r>
              <a:rPr lang="ru-RU" dirty="0" smtClean="0">
                <a:solidFill>
                  <a:schemeClr val="tx2"/>
                </a:solidFill>
              </a:rPr>
              <a:t>вынуждены </a:t>
            </a:r>
            <a:r>
              <a:rPr lang="ru-RU" dirty="0">
                <a:solidFill>
                  <a:schemeClr val="tx2"/>
                </a:solidFill>
              </a:rPr>
              <a:t>покинуть свои дома. </a:t>
            </a:r>
          </a:p>
          <a:p>
            <a:pPr algn="just"/>
            <a:r>
              <a:rPr lang="ru-RU" dirty="0">
                <a:solidFill>
                  <a:schemeClr val="tx2"/>
                </a:solidFill>
              </a:rPr>
              <a:t>На территории, контролируемой террористами, безжалостно </a:t>
            </a:r>
            <a:r>
              <a:rPr lang="ru-RU" dirty="0" smtClean="0">
                <a:solidFill>
                  <a:schemeClr val="tx2"/>
                </a:solidFill>
              </a:rPr>
              <a:t>уничтожаются </a:t>
            </a:r>
            <a:r>
              <a:rPr lang="ru-RU" dirty="0">
                <a:solidFill>
                  <a:schemeClr val="tx2"/>
                </a:solidFill>
              </a:rPr>
              <a:t>и расхищаются памятники истории и культуры всемирного значения.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b="1" dirty="0" smtClean="0">
                <a:solidFill>
                  <a:schemeClr val="accent2"/>
                </a:solidFill>
              </a:rPr>
              <a:t>ПОЧЕМУ </a:t>
            </a:r>
            <a:r>
              <a:rPr lang="ru-RU" sz="4000" b="1" dirty="0">
                <a:solidFill>
                  <a:schemeClr val="accent2"/>
                </a:solidFill>
              </a:rPr>
              <a:t>ИГИЛ БЛИЖЕ, ЧЕМ НАМ КАЖЕТСЯ?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algn="just"/>
            <a:r>
              <a:rPr lang="ru-RU" sz="7200" dirty="0">
                <a:solidFill>
                  <a:schemeClr val="tx2"/>
                </a:solidFill>
              </a:rPr>
              <a:t>Международные террористические группировки развязали против цивилизованного </a:t>
            </a:r>
            <a:r>
              <a:rPr lang="ru-RU" sz="7200" dirty="0" smtClean="0">
                <a:solidFill>
                  <a:schemeClr val="tx2"/>
                </a:solidFill>
              </a:rPr>
              <a:t>человечества тотальную </a:t>
            </a:r>
            <a:r>
              <a:rPr lang="ru-RU" sz="7200" dirty="0">
                <a:solidFill>
                  <a:schemeClr val="tx2"/>
                </a:solidFill>
              </a:rPr>
              <a:t>информационную войну. Пропагандисты и вербовщики ИГИЛ постоянно присутствуют в сети </a:t>
            </a:r>
            <a:r>
              <a:rPr lang="ru-RU" sz="7200" dirty="0" smtClean="0">
                <a:solidFill>
                  <a:schemeClr val="tx2"/>
                </a:solidFill>
              </a:rPr>
              <a:t>Интернет;</a:t>
            </a:r>
          </a:p>
          <a:p>
            <a:pPr algn="just">
              <a:buNone/>
            </a:pPr>
            <a:endParaRPr lang="ru-RU" dirty="0">
              <a:solidFill>
                <a:schemeClr val="tx2"/>
              </a:solidFill>
            </a:endParaRPr>
          </a:p>
          <a:p>
            <a:pPr algn="just"/>
            <a:r>
              <a:rPr lang="ru-RU" sz="7200" dirty="0">
                <a:solidFill>
                  <a:schemeClr val="tx2"/>
                </a:solidFill>
              </a:rPr>
              <a:t>Для привлечения новых сообщников террористы используют самые современные технологии в сфере массовых </a:t>
            </a:r>
            <a:r>
              <a:rPr lang="ru-RU" sz="7200" dirty="0" smtClean="0">
                <a:solidFill>
                  <a:schemeClr val="tx2"/>
                </a:solidFill>
              </a:rPr>
              <a:t>коммуникаций</a:t>
            </a:r>
            <a:r>
              <a:rPr lang="ru-RU" sz="7200" dirty="0">
                <a:solidFill>
                  <a:schemeClr val="tx2"/>
                </a:solidFill>
              </a:rPr>
              <a:t>;</a:t>
            </a:r>
            <a:endParaRPr lang="ru-RU" sz="7200" dirty="0" smtClean="0">
              <a:solidFill>
                <a:schemeClr val="tx2"/>
              </a:solidFill>
            </a:endParaRPr>
          </a:p>
          <a:p>
            <a:pPr algn="just">
              <a:buNone/>
            </a:pPr>
            <a:endParaRPr lang="ru-RU" dirty="0">
              <a:solidFill>
                <a:schemeClr val="tx2"/>
              </a:solidFill>
            </a:endParaRPr>
          </a:p>
          <a:p>
            <a:pPr algn="just"/>
            <a:r>
              <a:rPr lang="ru-RU" sz="7200" dirty="0" smtClean="0">
                <a:solidFill>
                  <a:schemeClr val="tx2"/>
                </a:solidFill>
              </a:rPr>
              <a:t>ИГИЛ имеет </a:t>
            </a:r>
            <a:r>
              <a:rPr lang="ru-RU" sz="7200" dirty="0">
                <a:solidFill>
                  <a:schemeClr val="tx2"/>
                </a:solidFill>
              </a:rPr>
              <a:t>не только собственные печатные и электронные СМИ, но и площадки в крупных социальных сетях, на форумах популярных </a:t>
            </a:r>
            <a:r>
              <a:rPr lang="ru-RU" sz="7200" dirty="0" smtClean="0">
                <a:solidFill>
                  <a:schemeClr val="tx2"/>
                </a:solidFill>
              </a:rPr>
              <a:t>сайтов</a:t>
            </a:r>
            <a:r>
              <a:rPr lang="ru-RU" sz="7200" dirty="0">
                <a:solidFill>
                  <a:schemeClr val="tx2"/>
                </a:solidFill>
              </a:rPr>
              <a:t>;</a:t>
            </a:r>
            <a:endParaRPr lang="ru-RU" sz="7200" dirty="0" smtClean="0">
              <a:solidFill>
                <a:schemeClr val="tx2"/>
              </a:solidFill>
            </a:endParaRPr>
          </a:p>
          <a:p>
            <a:pPr algn="just">
              <a:buNone/>
            </a:pPr>
            <a:endParaRPr lang="ru-RU" dirty="0">
              <a:solidFill>
                <a:schemeClr val="tx2"/>
              </a:solidFill>
            </a:endParaRPr>
          </a:p>
          <a:p>
            <a:pPr algn="just"/>
            <a:r>
              <a:rPr lang="ru-RU" sz="7200" dirty="0">
                <a:solidFill>
                  <a:schemeClr val="tx2"/>
                </a:solidFill>
              </a:rPr>
              <a:t>Активисты ИГИЛ поддерживают свои </a:t>
            </a:r>
            <a:r>
              <a:rPr lang="ru-RU" sz="7200" dirty="0" err="1">
                <a:solidFill>
                  <a:schemeClr val="tx2"/>
                </a:solidFill>
              </a:rPr>
              <a:t>аккаунты</a:t>
            </a:r>
            <a:r>
              <a:rPr lang="ru-RU" sz="7200" dirty="0">
                <a:solidFill>
                  <a:schemeClr val="tx2"/>
                </a:solidFill>
              </a:rPr>
              <a:t> в сетях </a:t>
            </a:r>
            <a:r>
              <a:rPr lang="ru-RU" sz="7200" dirty="0" err="1">
                <a:solidFill>
                  <a:schemeClr val="tx2"/>
                </a:solidFill>
              </a:rPr>
              <a:t>Facebook</a:t>
            </a:r>
            <a:r>
              <a:rPr lang="ru-RU" sz="7200" dirty="0">
                <a:solidFill>
                  <a:schemeClr val="tx2"/>
                </a:solidFill>
              </a:rPr>
              <a:t>, </a:t>
            </a:r>
            <a:r>
              <a:rPr lang="ru-RU" sz="7200" dirty="0" err="1">
                <a:solidFill>
                  <a:schemeClr val="tx2"/>
                </a:solidFill>
              </a:rPr>
              <a:t>Twitter</a:t>
            </a:r>
            <a:r>
              <a:rPr lang="ru-RU" sz="7200" dirty="0">
                <a:solidFill>
                  <a:schemeClr val="tx2"/>
                </a:solidFill>
              </a:rPr>
              <a:t>, </a:t>
            </a:r>
            <a:r>
              <a:rPr lang="ru-RU" sz="7200" dirty="0" err="1">
                <a:solidFill>
                  <a:schemeClr val="tx2"/>
                </a:solidFill>
              </a:rPr>
              <a:t>Instagram</a:t>
            </a:r>
            <a:r>
              <a:rPr lang="ru-RU" sz="7200" dirty="0">
                <a:solidFill>
                  <a:schemeClr val="tx2"/>
                </a:solidFill>
              </a:rPr>
              <a:t>, </a:t>
            </a:r>
            <a:r>
              <a:rPr lang="ru-RU" sz="7200" dirty="0" err="1">
                <a:solidFill>
                  <a:schemeClr val="tx2"/>
                </a:solidFill>
              </a:rPr>
              <a:t>Telegram</a:t>
            </a:r>
            <a:r>
              <a:rPr lang="ru-RU" sz="7200" dirty="0">
                <a:solidFill>
                  <a:schemeClr val="tx2"/>
                </a:solidFill>
              </a:rPr>
              <a:t>. Активно они заявили о себе и в российских социальных сетях: «</a:t>
            </a:r>
            <a:r>
              <a:rPr lang="ru-RU" sz="7200" dirty="0" err="1">
                <a:solidFill>
                  <a:schemeClr val="tx2"/>
                </a:solidFill>
              </a:rPr>
              <a:t>ВКонтакте</a:t>
            </a:r>
            <a:r>
              <a:rPr lang="ru-RU" sz="7200" dirty="0">
                <a:solidFill>
                  <a:schemeClr val="tx2"/>
                </a:solidFill>
              </a:rPr>
              <a:t>» и «Одноклассниках</a:t>
            </a:r>
            <a:r>
              <a:rPr lang="ru-RU" sz="7200" dirty="0" smtClean="0">
                <a:solidFill>
                  <a:schemeClr val="tx2"/>
                </a:solidFill>
              </a:rPr>
              <a:t>»;</a:t>
            </a:r>
          </a:p>
          <a:p>
            <a:pPr algn="just">
              <a:buNone/>
            </a:pPr>
            <a:endParaRPr lang="ru-RU" dirty="0">
              <a:solidFill>
                <a:schemeClr val="tx2"/>
              </a:solidFill>
            </a:endParaRPr>
          </a:p>
          <a:p>
            <a:pPr algn="just"/>
            <a:r>
              <a:rPr lang="ru-RU" sz="7200" dirty="0">
                <a:solidFill>
                  <a:schemeClr val="tx2"/>
                </a:solidFill>
              </a:rPr>
              <a:t>В сети Интернет появились видеоролики ИГИЛ, </a:t>
            </a:r>
            <a:r>
              <a:rPr lang="ru-RU" sz="7200" dirty="0" smtClean="0">
                <a:solidFill>
                  <a:schemeClr val="tx2"/>
                </a:solidFill>
              </a:rPr>
              <a:t>рассчитанные </a:t>
            </a:r>
            <a:r>
              <a:rPr lang="ru-RU" sz="7200" dirty="0">
                <a:solidFill>
                  <a:schemeClr val="tx2"/>
                </a:solidFill>
              </a:rPr>
              <a:t>на детей и </a:t>
            </a:r>
            <a:r>
              <a:rPr lang="ru-RU" sz="7200" dirty="0" smtClean="0">
                <a:solidFill>
                  <a:schemeClr val="tx2"/>
                </a:solidFill>
              </a:rPr>
              <a:t>подростков;</a:t>
            </a:r>
          </a:p>
          <a:p>
            <a:pPr algn="just">
              <a:buNone/>
            </a:pPr>
            <a:endParaRPr lang="ru-RU" dirty="0">
              <a:solidFill>
                <a:schemeClr val="tx2"/>
              </a:solidFill>
            </a:endParaRPr>
          </a:p>
          <a:p>
            <a:pPr algn="just"/>
            <a:r>
              <a:rPr lang="ru-RU" sz="7200" dirty="0">
                <a:solidFill>
                  <a:schemeClr val="tx2"/>
                </a:solidFill>
              </a:rPr>
              <a:t>ИГИЛ все чаще используют свои каналы коммуникации для </a:t>
            </a:r>
            <a:r>
              <a:rPr lang="ru-RU" sz="7200" dirty="0" smtClean="0">
                <a:solidFill>
                  <a:schemeClr val="tx2"/>
                </a:solidFill>
              </a:rPr>
              <a:t>подстрекательства </a:t>
            </a:r>
            <a:r>
              <a:rPr lang="ru-RU" sz="7200" dirty="0">
                <a:solidFill>
                  <a:schemeClr val="tx2"/>
                </a:solidFill>
              </a:rPr>
              <a:t>к незаконным действиям на территории </a:t>
            </a:r>
            <a:r>
              <a:rPr lang="ru-RU" sz="7200" dirty="0" smtClean="0">
                <a:solidFill>
                  <a:schemeClr val="tx2"/>
                </a:solidFill>
              </a:rPr>
              <a:t>Российской Федерации.</a:t>
            </a:r>
            <a:endParaRPr lang="ru-RU" sz="7200" dirty="0">
              <a:solidFill>
                <a:schemeClr val="tx2"/>
              </a:solidFill>
            </a:endParaRPr>
          </a:p>
          <a:p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2"/>
                </a:solidFill>
              </a:rPr>
              <a:t>Вербовщики ИГИЛ активно используют </a:t>
            </a:r>
            <a:r>
              <a:rPr lang="ru-RU" sz="3200" b="1" dirty="0" smtClean="0">
                <a:solidFill>
                  <a:schemeClr val="accent2"/>
                </a:solidFill>
              </a:rPr>
              <a:t>Интернет</a:t>
            </a:r>
            <a:endParaRPr lang="ru-RU" sz="3200" b="1" dirty="0">
              <a:solidFill>
                <a:schemeClr val="accent2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9280" y="1600200"/>
            <a:ext cx="76471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 smtClean="0">
                <a:solidFill>
                  <a:schemeClr val="accent2"/>
                </a:solidFill>
              </a:rPr>
              <a:t>Постоянное </a:t>
            </a:r>
            <a:r>
              <a:rPr lang="ru-RU" sz="3600" b="1" dirty="0">
                <a:solidFill>
                  <a:schemeClr val="accent2"/>
                </a:solidFill>
              </a:rPr>
              <a:t>присутствие вербовщиков ИГИЛ в </a:t>
            </a:r>
            <a:r>
              <a:rPr lang="ru-RU" sz="3600" b="1" dirty="0" err="1" smtClean="0">
                <a:solidFill>
                  <a:schemeClr val="accent2"/>
                </a:solidFill>
              </a:rPr>
              <a:t>соцсетях</a:t>
            </a:r>
            <a:r>
              <a:rPr lang="ru-RU" sz="3600" b="1" dirty="0">
                <a:solidFill>
                  <a:schemeClr val="accent2"/>
                </a:solidFill>
              </a:rPr>
              <a:t/>
            </a:r>
            <a:br>
              <a:rPr lang="ru-RU" sz="3600" b="1" dirty="0">
                <a:solidFill>
                  <a:schemeClr val="accent2"/>
                </a:solidFill>
              </a:rPr>
            </a:br>
            <a:endParaRPr lang="ru-RU" sz="3600" b="1" dirty="0">
              <a:solidFill>
                <a:schemeClr val="accent2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1600200"/>
            <a:ext cx="8136904" cy="47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b="1" dirty="0" smtClean="0">
                <a:solidFill>
                  <a:schemeClr val="accent2"/>
                </a:solidFill>
              </a:rPr>
              <a:t>ПОЧЕМУ </a:t>
            </a:r>
            <a:r>
              <a:rPr lang="ru-RU" sz="4000" b="1" dirty="0">
                <a:solidFill>
                  <a:schemeClr val="accent2"/>
                </a:solidFill>
              </a:rPr>
              <a:t>ПРОПАГАНДА ТЕРРОРИСТОВ СТОЛЬ ЭФФЕКТИВНА?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1600" dirty="0">
                <a:solidFill>
                  <a:schemeClr val="tx2"/>
                </a:solidFill>
              </a:rPr>
              <a:t>На ИГИЛ и их последователей работает несколько суперсовременных </a:t>
            </a:r>
            <a:r>
              <a:rPr lang="ru-RU" sz="1600" dirty="0" err="1">
                <a:solidFill>
                  <a:schemeClr val="tx2"/>
                </a:solidFill>
              </a:rPr>
              <a:t>мультимедийных</a:t>
            </a:r>
            <a:r>
              <a:rPr lang="ru-RU" sz="1600" dirty="0">
                <a:solidFill>
                  <a:schemeClr val="tx2"/>
                </a:solidFill>
              </a:rPr>
              <a:t> студий, которые массово производят </a:t>
            </a:r>
            <a:r>
              <a:rPr lang="ru-RU" sz="1600" dirty="0" smtClean="0">
                <a:solidFill>
                  <a:schemeClr val="tx2"/>
                </a:solidFill>
              </a:rPr>
              <a:t>пропагандистские </a:t>
            </a:r>
            <a:r>
              <a:rPr lang="ru-RU" sz="1600" dirty="0">
                <a:solidFill>
                  <a:schemeClr val="tx2"/>
                </a:solidFill>
              </a:rPr>
              <a:t>фильмы, клипы, аудио- и видеодиски, электронные книги. </a:t>
            </a:r>
            <a:r>
              <a:rPr lang="ru-RU" sz="1600" dirty="0" smtClean="0">
                <a:solidFill>
                  <a:schemeClr val="tx2"/>
                </a:solidFill>
              </a:rPr>
              <a:t>Видеопродукция </a:t>
            </a:r>
            <a:r>
              <a:rPr lang="ru-RU" sz="1600" dirty="0">
                <a:solidFill>
                  <a:schemeClr val="tx2"/>
                </a:solidFill>
              </a:rPr>
              <a:t>отличается высоким «голливудским» качеством съемки, освещения и звука, привлечением массовки, наличием спецэффектов и постановочных кадров. К этой работе привлекаются профессиональные продюсеры, сценаристы и </a:t>
            </a:r>
            <a:r>
              <a:rPr lang="ru-RU" sz="1600" dirty="0" smtClean="0">
                <a:solidFill>
                  <a:schemeClr val="tx2"/>
                </a:solidFill>
              </a:rPr>
              <a:t>режиссеры;</a:t>
            </a:r>
          </a:p>
          <a:p>
            <a:pPr algn="just">
              <a:buNone/>
            </a:pPr>
            <a:endParaRPr lang="ru-RU" sz="800" dirty="0">
              <a:solidFill>
                <a:schemeClr val="tx2"/>
              </a:solidFill>
            </a:endParaRPr>
          </a:p>
          <a:p>
            <a:pPr algn="just"/>
            <a:r>
              <a:rPr lang="ru-RU" sz="1600" dirty="0">
                <a:solidFill>
                  <a:schemeClr val="tx2"/>
                </a:solidFill>
              </a:rPr>
              <a:t>Террористы поставили на поток производство видеороликов с </a:t>
            </a:r>
            <a:r>
              <a:rPr lang="ru-RU" sz="1600" dirty="0" smtClean="0">
                <a:solidFill>
                  <a:schemeClr val="tx2"/>
                </a:solidFill>
              </a:rPr>
              <a:t>жестокими </a:t>
            </a:r>
            <a:r>
              <a:rPr lang="ru-RU" sz="1600" dirty="0">
                <a:solidFill>
                  <a:schemeClr val="tx2"/>
                </a:solidFill>
              </a:rPr>
              <a:t>сценами казней пленников, заложников и «вероотступников». Эти материалы потом </a:t>
            </a:r>
            <a:r>
              <a:rPr lang="ru-RU" sz="1600" dirty="0" smtClean="0">
                <a:solidFill>
                  <a:schemeClr val="tx2"/>
                </a:solidFill>
              </a:rPr>
              <a:t>широко распространяются </a:t>
            </a:r>
            <a:r>
              <a:rPr lang="ru-RU" sz="1600" dirty="0">
                <a:solidFill>
                  <a:schemeClr val="tx2"/>
                </a:solidFill>
              </a:rPr>
              <a:t>в социальных сетях и </a:t>
            </a:r>
            <a:r>
              <a:rPr lang="ru-RU" sz="1600" dirty="0" smtClean="0">
                <a:solidFill>
                  <a:schemeClr val="tx2"/>
                </a:solidFill>
              </a:rPr>
              <a:t>СМИ;</a:t>
            </a:r>
          </a:p>
          <a:p>
            <a:pPr algn="just">
              <a:buNone/>
            </a:pPr>
            <a:endParaRPr lang="ru-RU" sz="800" dirty="0" smtClean="0">
              <a:solidFill>
                <a:schemeClr val="tx2"/>
              </a:solidFill>
            </a:endParaRPr>
          </a:p>
          <a:p>
            <a:pPr algn="just"/>
            <a:r>
              <a:rPr lang="ru-RU" sz="1600" dirty="0" smtClean="0">
                <a:solidFill>
                  <a:schemeClr val="tx2"/>
                </a:solidFill>
              </a:rPr>
              <a:t>Их </a:t>
            </a:r>
            <a:r>
              <a:rPr lang="ru-RU" sz="1600" dirty="0">
                <a:solidFill>
                  <a:schemeClr val="tx2"/>
                </a:solidFill>
              </a:rPr>
              <a:t>задача — любыми способами привлечь внимание к </a:t>
            </a:r>
            <a:r>
              <a:rPr lang="ru-RU" sz="1600" dirty="0" smtClean="0">
                <a:solidFill>
                  <a:schemeClr val="tx2"/>
                </a:solidFill>
              </a:rPr>
              <a:t>деятельности </a:t>
            </a:r>
            <a:r>
              <a:rPr lang="ru-RU" sz="1600" dirty="0">
                <a:solidFill>
                  <a:schemeClr val="tx2"/>
                </a:solidFill>
              </a:rPr>
              <a:t>террористов, запугать людей, разбудить в обществе низменные инстинкты и в дальнейшем манипулировать общественным </a:t>
            </a:r>
            <a:r>
              <a:rPr lang="ru-RU" sz="1600" dirty="0" smtClean="0">
                <a:solidFill>
                  <a:schemeClr val="tx2"/>
                </a:solidFill>
              </a:rPr>
              <a:t>мнением;</a:t>
            </a:r>
          </a:p>
          <a:p>
            <a:pPr algn="just">
              <a:buNone/>
            </a:pPr>
            <a:endParaRPr lang="ru-RU" sz="800" dirty="0">
              <a:solidFill>
                <a:schemeClr val="tx2"/>
              </a:solidFill>
            </a:endParaRPr>
          </a:p>
          <a:p>
            <a:pPr algn="just"/>
            <a:r>
              <a:rPr lang="ru-RU" sz="1600" dirty="0">
                <a:solidFill>
                  <a:schemeClr val="tx2"/>
                </a:solidFill>
              </a:rPr>
              <a:t>Необходимо помнить, что «</a:t>
            </a:r>
            <a:r>
              <a:rPr lang="ru-RU" sz="1600" dirty="0" err="1">
                <a:solidFill>
                  <a:schemeClr val="tx2"/>
                </a:solidFill>
              </a:rPr>
              <a:t>перепост</a:t>
            </a:r>
            <a:r>
              <a:rPr lang="ru-RU" sz="1600" dirty="0">
                <a:solidFill>
                  <a:schemeClr val="tx2"/>
                </a:solidFill>
              </a:rPr>
              <a:t>» в Интернете любой </a:t>
            </a:r>
            <a:r>
              <a:rPr lang="ru-RU" sz="1600" dirty="0" smtClean="0">
                <a:solidFill>
                  <a:schemeClr val="tx2"/>
                </a:solidFill>
              </a:rPr>
              <a:t>пропагандистской </a:t>
            </a:r>
            <a:r>
              <a:rPr lang="ru-RU" sz="1600" dirty="0">
                <a:solidFill>
                  <a:schemeClr val="tx2"/>
                </a:solidFill>
              </a:rPr>
              <a:t>продукции ИГИЛ может быть квалифицирован российским </a:t>
            </a:r>
            <a:r>
              <a:rPr lang="ru-RU" sz="1600" dirty="0" smtClean="0">
                <a:solidFill>
                  <a:schemeClr val="tx2"/>
                </a:solidFill>
              </a:rPr>
              <a:t>судом </a:t>
            </a:r>
            <a:r>
              <a:rPr lang="ru-RU" sz="1600" dirty="0">
                <a:solidFill>
                  <a:schemeClr val="tx2"/>
                </a:solidFill>
              </a:rPr>
              <a:t>как распространение материалов экстремистской направленности, что влечет за собой административную, а в некоторых случаях и </a:t>
            </a:r>
            <a:r>
              <a:rPr lang="ru-RU" sz="1600" dirty="0" smtClean="0">
                <a:solidFill>
                  <a:schemeClr val="tx2"/>
                </a:solidFill>
              </a:rPr>
              <a:t>уголовную </a:t>
            </a:r>
            <a:r>
              <a:rPr lang="ru-RU" sz="1600" dirty="0">
                <a:solidFill>
                  <a:schemeClr val="tx2"/>
                </a:solidFill>
              </a:rPr>
              <a:t>ответственность.</a:t>
            </a:r>
          </a:p>
          <a:p>
            <a:endParaRPr lang="ru-RU" sz="1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2"/>
                </a:solidFill>
              </a:rPr>
              <a:t>Что такое «терроризм»?</a:t>
            </a:r>
            <a:endParaRPr lang="ru-RU" sz="4800" b="1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Терроризм</a:t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b="1" dirty="0" smtClean="0">
                <a:solidFill>
                  <a:schemeClr val="tx2"/>
                </a:solidFill>
              </a:rPr>
              <a:t>(от лат. </a:t>
            </a:r>
            <a:r>
              <a:rPr lang="ru-RU" b="1" dirty="0" err="1" smtClean="0">
                <a:solidFill>
                  <a:schemeClr val="tx2"/>
                </a:solidFill>
              </a:rPr>
              <a:t>terror</a:t>
            </a:r>
            <a:r>
              <a:rPr lang="ru-RU" b="1" dirty="0" smtClean="0">
                <a:solidFill>
                  <a:schemeClr val="tx2"/>
                </a:solidFill>
              </a:rPr>
              <a:t> – страх, ужас) – политика и тактика террора, то есть </a:t>
            </a:r>
          </a:p>
          <a:p>
            <a:pPr>
              <a:buNone/>
            </a:pPr>
            <a:r>
              <a:rPr lang="ru-RU" b="1" dirty="0" smtClean="0">
                <a:solidFill>
                  <a:schemeClr val="tx2"/>
                </a:solidFill>
              </a:rPr>
              <a:t>    совокупность особо жестких форм и средств политического насилия, которые</a:t>
            </a:r>
          </a:p>
          <a:p>
            <a:pPr>
              <a:buNone/>
            </a:pPr>
            <a:r>
              <a:rPr lang="ru-RU" b="1" dirty="0" smtClean="0">
                <a:solidFill>
                  <a:schemeClr val="tx2"/>
                </a:solidFill>
              </a:rPr>
              <a:t>    используют террористы для достижения</a:t>
            </a:r>
          </a:p>
          <a:p>
            <a:pPr>
              <a:buNone/>
            </a:pPr>
            <a:r>
              <a:rPr lang="ru-RU" b="1" dirty="0" smtClean="0">
                <a:solidFill>
                  <a:schemeClr val="tx2"/>
                </a:solidFill>
              </a:rPr>
              <a:t>    своих античеловеческих целей. </a:t>
            </a:r>
            <a:endParaRPr lang="ru-RU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2"/>
                </a:solidFill>
              </a:rPr>
              <a:t>КАСАЕТСЯ ЛИ ЭТО КАЖДОГО ИЗ НАС?</a:t>
            </a:r>
            <a:endParaRPr lang="ru-RU" sz="3600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just">
              <a:lnSpc>
                <a:spcPct val="160000"/>
              </a:lnSpc>
            </a:pPr>
            <a:r>
              <a:rPr lang="ru-RU" b="1" dirty="0">
                <a:solidFill>
                  <a:schemeClr val="tx2"/>
                </a:solidFill>
              </a:rPr>
              <a:t>Главная цель террористов в Интернете — постоянное увеличение </a:t>
            </a:r>
            <a:r>
              <a:rPr lang="ru-RU" b="1" dirty="0" smtClean="0">
                <a:solidFill>
                  <a:schemeClr val="tx2"/>
                </a:solidFill>
              </a:rPr>
              <a:t>числа </a:t>
            </a:r>
            <a:r>
              <a:rPr lang="ru-RU" b="1" dirty="0">
                <a:solidFill>
                  <a:schemeClr val="tx2"/>
                </a:solidFill>
              </a:rPr>
              <a:t>своих </a:t>
            </a:r>
            <a:r>
              <a:rPr lang="ru-RU" b="1" dirty="0" smtClean="0">
                <a:solidFill>
                  <a:schemeClr val="tx2"/>
                </a:solidFill>
              </a:rPr>
              <a:t>сторонников;</a:t>
            </a:r>
            <a:endParaRPr lang="ru-RU" b="1" dirty="0">
              <a:solidFill>
                <a:schemeClr val="tx2"/>
              </a:solidFill>
            </a:endParaRPr>
          </a:p>
          <a:p>
            <a:pPr algn="just">
              <a:lnSpc>
                <a:spcPct val="160000"/>
              </a:lnSpc>
            </a:pPr>
            <a:r>
              <a:rPr lang="ru-RU" b="1" dirty="0">
                <a:solidFill>
                  <a:schemeClr val="tx2"/>
                </a:solidFill>
              </a:rPr>
              <a:t>Ежедневно во всем мире вербовке ИГИЛ успешно подвергаются </a:t>
            </a:r>
            <a:r>
              <a:rPr lang="ru-RU" b="1" dirty="0" smtClean="0">
                <a:solidFill>
                  <a:schemeClr val="tx2"/>
                </a:solidFill>
              </a:rPr>
              <a:t>порядка </a:t>
            </a:r>
            <a:r>
              <a:rPr lang="ru-RU" b="1" dirty="0">
                <a:solidFill>
                  <a:schemeClr val="tx2"/>
                </a:solidFill>
              </a:rPr>
              <a:t>одной тысячи </a:t>
            </a:r>
            <a:r>
              <a:rPr lang="ru-RU" b="1" dirty="0" smtClean="0">
                <a:solidFill>
                  <a:schemeClr val="tx2"/>
                </a:solidFill>
              </a:rPr>
              <a:t>человек;</a:t>
            </a:r>
            <a:endParaRPr lang="ru-RU" b="1" dirty="0">
              <a:solidFill>
                <a:schemeClr val="tx2"/>
              </a:solidFill>
            </a:endParaRPr>
          </a:p>
          <a:p>
            <a:pPr algn="just">
              <a:lnSpc>
                <a:spcPct val="160000"/>
              </a:lnSpc>
              <a:buNone/>
            </a:pPr>
            <a:endParaRPr lang="ru-RU" sz="900" b="1" dirty="0">
              <a:solidFill>
                <a:schemeClr val="tx2"/>
              </a:solidFill>
            </a:endParaRPr>
          </a:p>
          <a:p>
            <a:pPr algn="just">
              <a:lnSpc>
                <a:spcPct val="160000"/>
              </a:lnSpc>
            </a:pPr>
            <a:r>
              <a:rPr lang="ru-RU" b="1" dirty="0">
                <a:solidFill>
                  <a:schemeClr val="tx2"/>
                </a:solidFill>
              </a:rPr>
              <a:t>Необходимо помнить, что вербовочной атаке в любой момент </a:t>
            </a:r>
            <a:r>
              <a:rPr lang="ru-RU" b="1" dirty="0" smtClean="0">
                <a:solidFill>
                  <a:schemeClr val="tx2"/>
                </a:solidFill>
              </a:rPr>
              <a:t>может </a:t>
            </a:r>
            <a:r>
              <a:rPr lang="ru-RU" b="1" dirty="0">
                <a:solidFill>
                  <a:schemeClr val="tx2"/>
                </a:solidFill>
              </a:rPr>
              <a:t>подвергнуться каждый пользователь сети Интернет, в том числе вы, ваши друзья, родные и </a:t>
            </a:r>
            <a:r>
              <a:rPr lang="ru-RU" b="1" dirty="0" smtClean="0">
                <a:solidFill>
                  <a:schemeClr val="tx2"/>
                </a:solidFill>
              </a:rPr>
              <a:t>близкие</a:t>
            </a:r>
            <a:r>
              <a:rPr lang="ru-RU" b="1" dirty="0">
                <a:solidFill>
                  <a:schemeClr val="tx2"/>
                </a:solidFill>
              </a:rPr>
              <a:t>;</a:t>
            </a:r>
          </a:p>
          <a:p>
            <a:pPr algn="just">
              <a:lnSpc>
                <a:spcPct val="160000"/>
              </a:lnSpc>
            </a:pPr>
            <a:r>
              <a:rPr lang="ru-RU" b="1" dirty="0">
                <a:solidFill>
                  <a:schemeClr val="tx2"/>
                </a:solidFill>
              </a:rPr>
              <a:t>Результат одной успешной вербовки — множество сломанных жизней.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</a:rPr>
              <a:t>КТО НАХОДИТСЯ В «</a:t>
            </a:r>
            <a:r>
              <a:rPr lang="ru-RU" sz="3600" b="1" dirty="0">
                <a:solidFill>
                  <a:schemeClr val="accent2"/>
                </a:solidFill>
              </a:rPr>
              <a:t>ГРУППЕ РИСКА»?</a:t>
            </a:r>
            <a:endParaRPr lang="ru-RU" sz="3600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ru-RU" sz="6400" dirty="0" smtClean="0">
                <a:solidFill>
                  <a:schemeClr val="tx2"/>
                </a:solidFill>
              </a:rPr>
              <a:t>активные </a:t>
            </a:r>
            <a:r>
              <a:rPr lang="ru-RU" sz="6400" dirty="0">
                <a:solidFill>
                  <a:schemeClr val="tx2"/>
                </a:solidFill>
              </a:rPr>
              <a:t>участники всевозможных </a:t>
            </a:r>
            <a:r>
              <a:rPr lang="ru-RU" sz="6400" dirty="0" err="1" smtClean="0">
                <a:solidFill>
                  <a:schemeClr val="tx2"/>
                </a:solidFill>
              </a:rPr>
              <a:t>онлайн-сообществ</a:t>
            </a:r>
            <a:r>
              <a:rPr lang="ru-RU" sz="6400" dirty="0" smtClean="0">
                <a:solidFill>
                  <a:schemeClr val="tx2"/>
                </a:solidFill>
              </a:rPr>
              <a:t>;</a:t>
            </a:r>
          </a:p>
          <a:p>
            <a:pPr algn="just">
              <a:buNone/>
            </a:pPr>
            <a:r>
              <a:rPr lang="ru-RU" sz="6400" dirty="0">
                <a:solidFill>
                  <a:schemeClr val="tx2"/>
                </a:solidFill>
              </a:rPr>
              <a:t> </a:t>
            </a:r>
          </a:p>
          <a:p>
            <a:pPr algn="just"/>
            <a:r>
              <a:rPr lang="ru-RU" sz="6400" dirty="0" smtClean="0">
                <a:solidFill>
                  <a:schemeClr val="tx2"/>
                </a:solidFill>
              </a:rPr>
              <a:t>сообщества </a:t>
            </a:r>
            <a:r>
              <a:rPr lang="ru-RU" sz="6400" dirty="0">
                <a:solidFill>
                  <a:schemeClr val="tx2"/>
                </a:solidFill>
              </a:rPr>
              <a:t>и группы, </a:t>
            </a:r>
            <a:r>
              <a:rPr lang="ru-RU" sz="6400" dirty="0" smtClean="0">
                <a:solidFill>
                  <a:schemeClr val="tx2"/>
                </a:solidFill>
              </a:rPr>
              <a:t>занимающиеся </a:t>
            </a:r>
            <a:r>
              <a:rPr lang="ru-RU" sz="6400" dirty="0">
                <a:solidFill>
                  <a:schemeClr val="tx2"/>
                </a:solidFill>
              </a:rPr>
              <a:t>изучением основ ислама, исламской культуры, обычаев и </a:t>
            </a:r>
            <a:r>
              <a:rPr lang="ru-RU" sz="6400" dirty="0" smtClean="0">
                <a:solidFill>
                  <a:schemeClr val="tx2"/>
                </a:solidFill>
              </a:rPr>
              <a:t>традиций;</a:t>
            </a:r>
            <a:endParaRPr lang="ru-RU" sz="6400" dirty="0">
              <a:solidFill>
                <a:schemeClr val="tx2"/>
              </a:solidFill>
            </a:endParaRPr>
          </a:p>
          <a:p>
            <a:pPr algn="just">
              <a:buNone/>
            </a:pPr>
            <a:r>
              <a:rPr lang="ru-RU" sz="6400" dirty="0">
                <a:solidFill>
                  <a:schemeClr val="tx2"/>
                </a:solidFill>
              </a:rPr>
              <a:t> </a:t>
            </a:r>
          </a:p>
          <a:p>
            <a:pPr algn="just"/>
            <a:r>
              <a:rPr lang="ru-RU" sz="6400" dirty="0" smtClean="0">
                <a:solidFill>
                  <a:schemeClr val="tx2"/>
                </a:solidFill>
              </a:rPr>
              <a:t>сообщества </a:t>
            </a:r>
            <a:r>
              <a:rPr lang="ru-RU" sz="6400" dirty="0">
                <a:solidFill>
                  <a:schemeClr val="tx2"/>
                </a:solidFill>
              </a:rPr>
              <a:t>маргинальной </a:t>
            </a:r>
            <a:r>
              <a:rPr lang="ru-RU" sz="6400" dirty="0" smtClean="0">
                <a:solidFill>
                  <a:schemeClr val="tx2"/>
                </a:solidFill>
              </a:rPr>
              <a:t>направленности </a:t>
            </a:r>
            <a:r>
              <a:rPr lang="ru-RU" sz="6400" dirty="0">
                <a:solidFill>
                  <a:schemeClr val="tx2"/>
                </a:solidFill>
              </a:rPr>
              <a:t>(группы брошенных супругов, отчисленных студентов, банковских должников или обманутых дольщиков).</a:t>
            </a:r>
          </a:p>
          <a:p>
            <a:pPr algn="just">
              <a:buNone/>
            </a:pPr>
            <a:r>
              <a:rPr lang="ru-RU" sz="6400" dirty="0">
                <a:solidFill>
                  <a:schemeClr val="tx2"/>
                </a:solidFill>
              </a:rPr>
              <a:t> </a:t>
            </a:r>
          </a:p>
          <a:p>
            <a:pPr algn="just"/>
            <a:r>
              <a:rPr lang="ru-RU" sz="6400" dirty="0" smtClean="0">
                <a:solidFill>
                  <a:schemeClr val="tx2"/>
                </a:solidFill>
              </a:rPr>
              <a:t>группы</a:t>
            </a:r>
            <a:r>
              <a:rPr lang="ru-RU" sz="6400" dirty="0">
                <a:solidFill>
                  <a:schemeClr val="tx2"/>
                </a:solidFill>
              </a:rPr>
              <a:t>, где обсуждаются проблемы алкоголизма, суицида, депрессии, </a:t>
            </a:r>
            <a:r>
              <a:rPr lang="ru-RU" sz="6400" dirty="0" smtClean="0">
                <a:solidFill>
                  <a:schemeClr val="tx2"/>
                </a:solidFill>
              </a:rPr>
              <a:t>наркомании;</a:t>
            </a:r>
            <a:endParaRPr lang="ru-RU" sz="6400" dirty="0">
              <a:solidFill>
                <a:schemeClr val="tx2"/>
              </a:solidFill>
            </a:endParaRPr>
          </a:p>
          <a:p>
            <a:pPr algn="just"/>
            <a:endParaRPr lang="ru-RU" sz="6400" dirty="0">
              <a:solidFill>
                <a:schemeClr val="tx2"/>
              </a:solidFill>
            </a:endParaRPr>
          </a:p>
          <a:p>
            <a:pPr algn="just"/>
            <a:r>
              <a:rPr lang="ru-RU" sz="6400" dirty="0" smtClean="0">
                <a:solidFill>
                  <a:schemeClr val="tx2"/>
                </a:solidFill>
              </a:rPr>
              <a:t>сайты </a:t>
            </a:r>
            <a:r>
              <a:rPr lang="ru-RU" sz="6400" dirty="0">
                <a:solidFill>
                  <a:schemeClr val="tx2"/>
                </a:solidFill>
              </a:rPr>
              <a:t>знакомств, чаты поклонников </a:t>
            </a:r>
            <a:r>
              <a:rPr lang="ru-RU" sz="6400" dirty="0" smtClean="0">
                <a:solidFill>
                  <a:schemeClr val="tx2"/>
                </a:solidFill>
              </a:rPr>
              <a:t>компьютерных </a:t>
            </a:r>
            <a:r>
              <a:rPr lang="ru-RU" sz="6400" dirty="0">
                <a:solidFill>
                  <a:schemeClr val="tx2"/>
                </a:solidFill>
              </a:rPr>
              <a:t>игр, форумы футбольных </a:t>
            </a:r>
            <a:r>
              <a:rPr lang="ru-RU" sz="6400" dirty="0" smtClean="0">
                <a:solidFill>
                  <a:schemeClr val="tx2"/>
                </a:solidFill>
              </a:rPr>
              <a:t>болельщиков;</a:t>
            </a:r>
            <a:endParaRPr lang="ru-RU" sz="6400" dirty="0">
              <a:solidFill>
                <a:schemeClr val="tx2"/>
              </a:solidFill>
            </a:endParaRPr>
          </a:p>
          <a:p>
            <a:pPr algn="just">
              <a:buNone/>
            </a:pPr>
            <a:r>
              <a:rPr lang="ru-RU" sz="6400" dirty="0">
                <a:solidFill>
                  <a:schemeClr val="tx2"/>
                </a:solidFill>
              </a:rPr>
              <a:t> </a:t>
            </a:r>
          </a:p>
          <a:p>
            <a:pPr algn="just"/>
            <a:r>
              <a:rPr lang="ru-RU" sz="6400" dirty="0" smtClean="0">
                <a:solidFill>
                  <a:schemeClr val="tx2"/>
                </a:solidFill>
              </a:rPr>
              <a:t>одинокие </a:t>
            </a:r>
            <a:r>
              <a:rPr lang="ru-RU" sz="6400" dirty="0">
                <a:solidFill>
                  <a:schemeClr val="tx2"/>
                </a:solidFill>
              </a:rPr>
              <a:t>люди, недавно потерявшие своих близких либо имеющие серьезные жизненные </a:t>
            </a:r>
            <a:r>
              <a:rPr lang="ru-RU" sz="6400" dirty="0" smtClean="0">
                <a:solidFill>
                  <a:schemeClr val="tx2"/>
                </a:solidFill>
              </a:rPr>
              <a:t>проблемы;</a:t>
            </a:r>
            <a:endParaRPr lang="ru-RU" sz="6400" dirty="0">
              <a:solidFill>
                <a:schemeClr val="tx2"/>
              </a:solidFill>
            </a:endParaRPr>
          </a:p>
          <a:p>
            <a:pPr algn="just">
              <a:buNone/>
            </a:pPr>
            <a:r>
              <a:rPr lang="ru-RU" sz="6400" dirty="0">
                <a:solidFill>
                  <a:schemeClr val="tx2"/>
                </a:solidFill>
              </a:rPr>
              <a:t> </a:t>
            </a:r>
          </a:p>
          <a:p>
            <a:pPr algn="just"/>
            <a:r>
              <a:rPr lang="ru-RU" sz="6400" dirty="0" smtClean="0">
                <a:solidFill>
                  <a:schemeClr val="tx2"/>
                </a:solidFill>
              </a:rPr>
              <a:t>люди</a:t>
            </a:r>
            <a:r>
              <a:rPr lang="ru-RU" sz="6400" dirty="0">
                <a:solidFill>
                  <a:schemeClr val="tx2"/>
                </a:solidFill>
              </a:rPr>
              <a:t>, испытывающие обиду на общество или близких, </a:t>
            </a:r>
            <a:r>
              <a:rPr lang="ru-RU" sz="6400" dirty="0" smtClean="0">
                <a:solidFill>
                  <a:schemeClr val="tx2"/>
                </a:solidFill>
              </a:rPr>
              <a:t>чувствующие </a:t>
            </a:r>
            <a:r>
              <a:rPr lang="ru-RU" sz="6400" dirty="0">
                <a:solidFill>
                  <a:schemeClr val="tx2"/>
                </a:solidFill>
              </a:rPr>
              <a:t>непонимание с их </a:t>
            </a:r>
            <a:r>
              <a:rPr lang="ru-RU" sz="6400" dirty="0" smtClean="0">
                <a:solidFill>
                  <a:schemeClr val="tx2"/>
                </a:solidFill>
              </a:rPr>
              <a:t>стороны;</a:t>
            </a:r>
            <a:endParaRPr lang="ru-RU" sz="6400" dirty="0">
              <a:solidFill>
                <a:schemeClr val="tx2"/>
              </a:solidFill>
            </a:endParaRPr>
          </a:p>
          <a:p>
            <a:pPr algn="just">
              <a:buNone/>
            </a:pPr>
            <a:endParaRPr lang="ru-RU" dirty="0">
              <a:solidFill>
                <a:schemeClr val="tx2"/>
              </a:solidFill>
            </a:endParaRPr>
          </a:p>
          <a:p>
            <a:pPr algn="just"/>
            <a:r>
              <a:rPr lang="ru-RU" sz="6400" dirty="0" smtClean="0">
                <a:solidFill>
                  <a:schemeClr val="tx2"/>
                </a:solidFill>
              </a:rPr>
              <a:t>люди</a:t>
            </a:r>
            <a:r>
              <a:rPr lang="ru-RU" sz="6400" dirty="0">
                <a:solidFill>
                  <a:schemeClr val="tx2"/>
                </a:solidFill>
              </a:rPr>
              <a:t>, находящиеся в духовном поиске либо подвергающиеся различного рода </a:t>
            </a:r>
            <a:r>
              <a:rPr lang="ru-RU" sz="6400" dirty="0" smtClean="0">
                <a:solidFill>
                  <a:schemeClr val="tx2"/>
                </a:solidFill>
              </a:rPr>
              <a:t>дискриминации.</a:t>
            </a:r>
            <a:endParaRPr lang="ru-RU" sz="6400" dirty="0">
              <a:solidFill>
                <a:schemeClr val="tx2"/>
              </a:solidFill>
            </a:endParaRPr>
          </a:p>
          <a:p>
            <a:endParaRPr lang="ru-RU" sz="6400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</a:rPr>
              <a:t>Наиболее уязвимы для вербовки одинокие люди, находящиеся в сложной жизненной ситуации. 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00200"/>
            <a:ext cx="828091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smtClean="0"/>
              <a:t/>
            </a:r>
            <a:br>
              <a:rPr lang="ru-RU" b="1" smtClean="0"/>
            </a:br>
            <a:r>
              <a:rPr lang="ru-RU" sz="3600" b="1" smtClean="0">
                <a:solidFill>
                  <a:schemeClr val="accent2"/>
                </a:solidFill>
              </a:rPr>
              <a:t>МОГУ ЛИ Я ОКАЗАТЬСЯ В ПОЛЕ ЗРЕНИЯ ВЕРБОВЩИКА?</a:t>
            </a:r>
            <a:r>
              <a:rPr lang="ru-RU" smtClean="0"/>
              <a:t/>
            </a:r>
            <a:br>
              <a:rPr lang="ru-RU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>
                <a:solidFill>
                  <a:schemeClr val="tx2"/>
                </a:solidFill>
              </a:rPr>
              <a:t>Перед тем как войти в контакт с потенциальной жертвой, вербовщик ИГИЛ скрупулезно исследует его </a:t>
            </a:r>
            <a:r>
              <a:rPr lang="ru-RU" dirty="0" err="1" smtClean="0">
                <a:solidFill>
                  <a:schemeClr val="tx2"/>
                </a:solidFill>
              </a:rPr>
              <a:t>аккаунты</a:t>
            </a:r>
            <a:r>
              <a:rPr lang="ru-RU" dirty="0" smtClean="0">
                <a:solidFill>
                  <a:schemeClr val="tx2"/>
                </a:solidFill>
              </a:rPr>
              <a:t> в социальных сетях. Списки друзей, фотографии, записи на «стене», «</a:t>
            </a:r>
            <a:r>
              <a:rPr lang="ru-RU" dirty="0" err="1" smtClean="0">
                <a:solidFill>
                  <a:schemeClr val="tx2"/>
                </a:solidFill>
              </a:rPr>
              <a:t>перепосты</a:t>
            </a:r>
            <a:r>
              <a:rPr lang="ru-RU" dirty="0" smtClean="0">
                <a:solidFill>
                  <a:schemeClr val="tx2"/>
                </a:solidFill>
              </a:rPr>
              <a:t>», «</a:t>
            </a:r>
            <a:r>
              <a:rPr lang="ru-RU" dirty="0" err="1" smtClean="0">
                <a:solidFill>
                  <a:schemeClr val="tx2"/>
                </a:solidFill>
              </a:rPr>
              <a:t>комменты</a:t>
            </a:r>
            <a:r>
              <a:rPr lang="ru-RU" dirty="0" smtClean="0">
                <a:solidFill>
                  <a:schemeClr val="tx2"/>
                </a:solidFill>
              </a:rPr>
              <a:t>», факты участия в определенных группах дают представление о </a:t>
            </a:r>
            <a:r>
              <a:rPr lang="ru-RU" dirty="0" err="1" smtClean="0">
                <a:solidFill>
                  <a:schemeClr val="tx2"/>
                </a:solidFill>
              </a:rPr>
              <a:t>психотипе</a:t>
            </a:r>
            <a:r>
              <a:rPr lang="ru-RU" dirty="0" smtClean="0">
                <a:solidFill>
                  <a:schemeClr val="tx2"/>
                </a:solidFill>
              </a:rPr>
              <a:t> человека, его круге общения, его комплексах и проблемах; </a:t>
            </a:r>
          </a:p>
          <a:p>
            <a:pPr algn="just">
              <a:buNone/>
            </a:pPr>
            <a:endParaRPr lang="ru-RU" dirty="0" smtClean="0">
              <a:solidFill>
                <a:schemeClr val="tx2"/>
              </a:solidFill>
            </a:endParaRPr>
          </a:p>
          <a:p>
            <a:pPr algn="just"/>
            <a:r>
              <a:rPr lang="ru-RU" dirty="0" smtClean="0">
                <a:solidFill>
                  <a:schemeClr val="tx2"/>
                </a:solidFill>
              </a:rPr>
              <a:t>Чем больше материалов на вашей страничке в социальных сетях открыто для общего просмотра, чем выше ваша </a:t>
            </a:r>
            <a:r>
              <a:rPr lang="ru-RU" dirty="0" err="1" smtClean="0">
                <a:solidFill>
                  <a:schemeClr val="tx2"/>
                </a:solidFill>
              </a:rPr>
              <a:t>онлайн-активность</a:t>
            </a:r>
            <a:r>
              <a:rPr lang="ru-RU" dirty="0" smtClean="0">
                <a:solidFill>
                  <a:schemeClr val="tx2"/>
                </a:solidFill>
              </a:rPr>
              <a:t>, тем выше вероятность того, что вы привлечете интерес вербовщика ИГИЛ;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tx2"/>
                </a:solidFill>
              </a:rPr>
              <a:t> </a:t>
            </a:r>
          </a:p>
          <a:p>
            <a:pPr algn="just"/>
            <a:r>
              <a:rPr lang="ru-RU" dirty="0" smtClean="0">
                <a:solidFill>
                  <a:schemeClr val="tx2"/>
                </a:solidFill>
              </a:rPr>
              <a:t>Разрешайте доступ в </a:t>
            </a:r>
            <a:r>
              <a:rPr lang="ru-RU" dirty="0" err="1" smtClean="0">
                <a:solidFill>
                  <a:schemeClr val="tx2"/>
                </a:solidFill>
              </a:rPr>
              <a:t>соцсетях</a:t>
            </a:r>
            <a:r>
              <a:rPr lang="ru-RU" dirty="0" smtClean="0">
                <a:solidFill>
                  <a:schemeClr val="tx2"/>
                </a:solidFill>
              </a:rPr>
              <a:t> к своим фотографиям, записям и другим материалам только людям, которых хорошо знаете. Это несложно сделать при помощи соответствующих настроек.</a:t>
            </a:r>
          </a:p>
          <a:p>
            <a:endParaRPr lang="ru-RU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2"/>
                </a:solidFill>
              </a:rPr>
              <a:t>Сайты </a:t>
            </a:r>
            <a:r>
              <a:rPr lang="ru-RU" sz="2400" dirty="0">
                <a:solidFill>
                  <a:schemeClr val="accent2"/>
                </a:solidFill>
              </a:rPr>
              <a:t>знакомств, чаты поклонников компьютерных игр, форумы футбольных болельщиков — отдельная группа риска. 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2"/>
            <a:ext cx="777198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3600" b="1" dirty="0">
                <a:solidFill>
                  <a:schemeClr val="accent2"/>
                </a:solidFill>
              </a:rPr>
              <a:t>КАК РАСПОЗНАТЬ ВЕРБОВЩИКА?</a:t>
            </a:r>
            <a:r>
              <a:rPr lang="ru-RU" sz="3600" dirty="0">
                <a:solidFill>
                  <a:schemeClr val="accent2"/>
                </a:solidFill>
              </a:rPr>
              <a:t/>
            </a:r>
            <a:br>
              <a:rPr lang="ru-RU" sz="3600" dirty="0">
                <a:solidFill>
                  <a:schemeClr val="accent2"/>
                </a:solidFill>
              </a:rPr>
            </a:br>
            <a:endParaRPr lang="ru-RU" sz="3600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2900" dirty="0">
                <a:solidFill>
                  <a:schemeClr val="tx2"/>
                </a:solidFill>
              </a:rPr>
              <a:t>Будьте внимательны, если в социальных сетях вы внезапно получаете «запрос на дружбу» от пользователя, с которым у вас нет ни одного общего </a:t>
            </a:r>
            <a:r>
              <a:rPr lang="ru-RU" sz="2900" dirty="0" smtClean="0">
                <a:solidFill>
                  <a:schemeClr val="tx2"/>
                </a:solidFill>
              </a:rPr>
              <a:t>«друга» </a:t>
            </a:r>
            <a:r>
              <a:rPr lang="ru-RU" sz="2900" dirty="0">
                <a:solidFill>
                  <a:schemeClr val="tx2"/>
                </a:solidFill>
              </a:rPr>
              <a:t>— высока вероятность вербовочной </a:t>
            </a:r>
            <a:r>
              <a:rPr lang="ru-RU" sz="2900" dirty="0" smtClean="0">
                <a:solidFill>
                  <a:schemeClr val="tx2"/>
                </a:solidFill>
              </a:rPr>
              <a:t>атаки; </a:t>
            </a:r>
          </a:p>
          <a:p>
            <a:pPr algn="just">
              <a:buNone/>
            </a:pPr>
            <a:endParaRPr lang="ru-RU" sz="1100" dirty="0">
              <a:solidFill>
                <a:schemeClr val="tx2"/>
              </a:solidFill>
            </a:endParaRPr>
          </a:p>
          <a:p>
            <a:pPr algn="just"/>
            <a:r>
              <a:rPr lang="ru-RU" sz="2900" dirty="0">
                <a:solidFill>
                  <a:schemeClr val="tx2"/>
                </a:solidFill>
              </a:rPr>
              <a:t>Перед тем как принять новый «запрос на дружбу» внимательно </a:t>
            </a:r>
            <a:r>
              <a:rPr lang="ru-RU" sz="2900" dirty="0" smtClean="0">
                <a:solidFill>
                  <a:schemeClr val="tx2"/>
                </a:solidFill>
              </a:rPr>
              <a:t>изучите </a:t>
            </a:r>
            <a:r>
              <a:rPr lang="ru-RU" sz="2900" dirty="0" err="1">
                <a:solidFill>
                  <a:schemeClr val="tx2"/>
                </a:solidFill>
              </a:rPr>
              <a:t>аккаунт</a:t>
            </a:r>
            <a:r>
              <a:rPr lang="ru-RU" sz="2900" dirty="0">
                <a:solidFill>
                  <a:schemeClr val="tx2"/>
                </a:solidFill>
              </a:rPr>
              <a:t> пользователя. Если его «профиль» подозрительно пуст, а записи выглядят, словно хаотичный набор случайных тем, есть </a:t>
            </a:r>
            <a:r>
              <a:rPr lang="ru-RU" sz="2900" dirty="0" smtClean="0">
                <a:solidFill>
                  <a:schemeClr val="tx2"/>
                </a:solidFill>
              </a:rPr>
              <a:t>опасность</a:t>
            </a:r>
            <a:r>
              <a:rPr lang="ru-RU" sz="2900" dirty="0">
                <a:solidFill>
                  <a:schemeClr val="tx2"/>
                </a:solidFill>
              </a:rPr>
              <a:t>, что это подставной </a:t>
            </a:r>
            <a:r>
              <a:rPr lang="ru-RU" sz="2900" dirty="0" err="1">
                <a:solidFill>
                  <a:schemeClr val="tx2"/>
                </a:solidFill>
              </a:rPr>
              <a:t>аккаунт</a:t>
            </a:r>
            <a:r>
              <a:rPr lang="ru-RU" sz="2900" dirty="0">
                <a:solidFill>
                  <a:schemeClr val="tx2"/>
                </a:solidFill>
              </a:rPr>
              <a:t>, с которого вербовщик пытается вступить в пробный </a:t>
            </a:r>
            <a:r>
              <a:rPr lang="ru-RU" sz="2900" dirty="0" smtClean="0">
                <a:solidFill>
                  <a:schemeClr val="tx2"/>
                </a:solidFill>
              </a:rPr>
              <a:t>контакт;</a:t>
            </a:r>
          </a:p>
          <a:p>
            <a:pPr algn="just">
              <a:buNone/>
            </a:pPr>
            <a:endParaRPr lang="ru-RU" sz="1100" dirty="0">
              <a:solidFill>
                <a:schemeClr val="tx2"/>
              </a:solidFill>
            </a:endParaRPr>
          </a:p>
          <a:p>
            <a:pPr algn="just"/>
            <a:r>
              <a:rPr lang="ru-RU" sz="2900" dirty="0">
                <a:solidFill>
                  <a:schemeClr val="tx2"/>
                </a:solidFill>
              </a:rPr>
              <a:t>Проявляйте бдительность, если вскоре после установления контакта незнакомец начинает активно «</a:t>
            </a:r>
            <a:r>
              <a:rPr lang="ru-RU" sz="2900" dirty="0" err="1">
                <a:solidFill>
                  <a:schemeClr val="tx2"/>
                </a:solidFill>
              </a:rPr>
              <a:t>лайкать</a:t>
            </a:r>
            <a:r>
              <a:rPr lang="ru-RU" sz="2900" dirty="0">
                <a:solidFill>
                  <a:schemeClr val="tx2"/>
                </a:solidFill>
              </a:rPr>
              <a:t>» ваши «посты», активно ком­ментировать записи на вашей «стене», писать вам «в </a:t>
            </a:r>
            <a:r>
              <a:rPr lang="ru-RU" sz="2900" dirty="0" err="1">
                <a:solidFill>
                  <a:schemeClr val="tx2"/>
                </a:solidFill>
              </a:rPr>
              <a:t>личку</a:t>
            </a:r>
            <a:r>
              <a:rPr lang="ru-RU" sz="2900" dirty="0">
                <a:solidFill>
                  <a:schemeClr val="tx2"/>
                </a:solidFill>
              </a:rPr>
              <a:t>» и т.д. Тем самым он подчеркивает свою лояльность, усыпляя вашу </a:t>
            </a:r>
            <a:r>
              <a:rPr lang="ru-RU" sz="2900" dirty="0" smtClean="0">
                <a:solidFill>
                  <a:schemeClr val="tx2"/>
                </a:solidFill>
              </a:rPr>
              <a:t>бдительность;</a:t>
            </a:r>
          </a:p>
          <a:p>
            <a:pPr algn="just">
              <a:buNone/>
            </a:pPr>
            <a:endParaRPr lang="ru-RU" sz="1100" dirty="0">
              <a:solidFill>
                <a:schemeClr val="tx2"/>
              </a:solidFill>
            </a:endParaRPr>
          </a:p>
          <a:p>
            <a:pPr algn="just"/>
            <a:r>
              <a:rPr lang="ru-RU" sz="2900" dirty="0">
                <a:solidFill>
                  <a:schemeClr val="tx2"/>
                </a:solidFill>
              </a:rPr>
              <a:t>На форумах, в чатах и группах с предельной осторожностью </a:t>
            </a:r>
            <a:r>
              <a:rPr lang="ru-RU" sz="2900" dirty="0" smtClean="0">
                <a:solidFill>
                  <a:schemeClr val="tx2"/>
                </a:solidFill>
              </a:rPr>
              <a:t>общайтесь </a:t>
            </a:r>
            <a:r>
              <a:rPr lang="ru-RU" sz="2900" dirty="0">
                <a:solidFill>
                  <a:schemeClr val="tx2"/>
                </a:solidFill>
              </a:rPr>
              <a:t>с незнакомцами, которые начинают активно сопереживать вашим личным проблемам, сочувствовать утрате близких, их недугам, </a:t>
            </a:r>
            <a:r>
              <a:rPr lang="ru-RU" sz="2900" dirty="0" smtClean="0">
                <a:solidFill>
                  <a:schemeClr val="tx2"/>
                </a:solidFill>
              </a:rPr>
              <a:t>возмущаться </a:t>
            </a:r>
            <a:r>
              <a:rPr lang="ru-RU" sz="2900" dirty="0">
                <a:solidFill>
                  <a:schemeClr val="tx2"/>
                </a:solidFill>
              </a:rPr>
              <a:t>несправедливостью окружающего мира, предлагать </a:t>
            </a:r>
            <a:r>
              <a:rPr lang="ru-RU" sz="2900" dirty="0" smtClean="0">
                <a:solidFill>
                  <a:schemeClr val="tx2"/>
                </a:solidFill>
              </a:rPr>
              <a:t>бескорыстную </a:t>
            </a:r>
            <a:r>
              <a:rPr lang="ru-RU" sz="2900" dirty="0">
                <a:solidFill>
                  <a:schemeClr val="tx2"/>
                </a:solidFill>
              </a:rPr>
              <a:t>помощь.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КАК ПОНЯТЬ, ЧТО МЕНЯ ВЕРБУЮТ? 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pPr algn="just"/>
            <a:r>
              <a:rPr lang="ru-RU" sz="7200" dirty="0" smtClean="0">
                <a:solidFill>
                  <a:schemeClr val="tx2"/>
                </a:solidFill>
              </a:rPr>
              <a:t>Новый знакомый начинает исподволь интересоваться вашей личной жизнью, отношением к религии, политической позицией, увлечениями, хобби, проблемами, финансовым положением. Вербовщик ищет уязвимое место, чтобы в будущем воздействовать на вас;</a:t>
            </a:r>
          </a:p>
          <a:p>
            <a:pPr algn="just"/>
            <a:r>
              <a:rPr lang="ru-RU" sz="7200" dirty="0" smtClean="0">
                <a:solidFill>
                  <a:schemeClr val="tx2"/>
                </a:solidFill>
              </a:rPr>
              <a:t>Выяснив ваши слабые стороны, вербовщик будет стараться занять пустующую нишу в вашей жизни. Он будет готов стать вам другом, любимым человеком, единомышленником, учителем и т. д. Постарается помочь решить ваши проблемы, даже если вы его об этом не просите;</a:t>
            </a:r>
          </a:p>
          <a:p>
            <a:pPr algn="just"/>
            <a:r>
              <a:rPr lang="ru-RU" sz="7200" dirty="0" smtClean="0">
                <a:solidFill>
                  <a:schemeClr val="tx2"/>
                </a:solidFill>
              </a:rPr>
              <a:t>Новый знакомый пытается вытолкнуть вас из привычного круга общения, призывая «порвать с людьми, которые тебя не ценят», «обрести новых друзей», «игнорировать родственников, которые не понимают твоей уникальности»;</a:t>
            </a:r>
          </a:p>
          <a:p>
            <a:pPr algn="just"/>
            <a:r>
              <a:rPr lang="ru-RU" sz="7200" dirty="0" smtClean="0">
                <a:solidFill>
                  <a:schemeClr val="tx2"/>
                </a:solidFill>
              </a:rPr>
              <a:t>Будет настойчиво рекомендовать книги, статьи, видео, интернет- ссылки, которые «изменят вашу жизнь и представления об окружающем мире»;</a:t>
            </a:r>
          </a:p>
          <a:p>
            <a:pPr algn="just"/>
            <a:r>
              <a:rPr lang="ru-RU" sz="7200" dirty="0" smtClean="0">
                <a:solidFill>
                  <a:schemeClr val="tx2"/>
                </a:solidFill>
              </a:rPr>
              <a:t>Новый знакомый пообещает решить все ваши проблемы разом, но при условии выполнения некоего задания. В качестве теста может попросить о любой самой простой услуге. После этого обычно следует приглашение познакомиться лично, посетить какое-нибудь собрание, дабы «обрести новых друзей». </a:t>
            </a:r>
            <a:endParaRPr lang="ru-RU" sz="7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</a:rPr>
              <a:t>КАК ПОНЯТЬ, ЧТО ЧЕЛОВЕК </a:t>
            </a:r>
            <a:br>
              <a:rPr lang="ru-RU" sz="3600" b="1" dirty="0" smtClean="0">
                <a:solidFill>
                  <a:schemeClr val="accent2"/>
                </a:solidFill>
              </a:rPr>
            </a:br>
            <a:r>
              <a:rPr lang="ru-RU" sz="3600" b="1" dirty="0" smtClean="0">
                <a:solidFill>
                  <a:schemeClr val="accent2"/>
                </a:solidFill>
              </a:rPr>
              <a:t>ПОДВЕРГСЯ  ВЕРБОВКЕ? </a:t>
            </a:r>
            <a:endParaRPr lang="ru-RU" sz="3600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>
                <a:solidFill>
                  <a:schemeClr val="tx2"/>
                </a:solidFill>
              </a:rPr>
              <a:t>Появление в доме новые книг, брошюр, дисков; </a:t>
            </a:r>
          </a:p>
          <a:p>
            <a:pPr algn="just"/>
            <a:r>
              <a:rPr lang="ru-RU" dirty="0" smtClean="0">
                <a:solidFill>
                  <a:schemeClr val="tx2"/>
                </a:solidFill>
              </a:rPr>
              <a:t>Человек замыкается в себе, перестает интересоваться жизнью семьи, отдаляется от друзей, внезапно расстается с любимым человеком; </a:t>
            </a:r>
          </a:p>
          <a:p>
            <a:pPr algn="just"/>
            <a:r>
              <a:rPr lang="ru-RU" dirty="0" smtClean="0">
                <a:solidFill>
                  <a:schemeClr val="tx2"/>
                </a:solidFill>
              </a:rPr>
              <a:t>Начинает часто спорить с родителями и друзьями по любому поводу, пытаясь изменить их взгляды; </a:t>
            </a:r>
          </a:p>
          <a:p>
            <a:pPr algn="just"/>
            <a:r>
              <a:rPr lang="ru-RU" dirty="0" smtClean="0">
                <a:solidFill>
                  <a:schemeClr val="tx2"/>
                </a:solidFill>
              </a:rPr>
              <a:t>Человек постоянно запирает свою комнату на ключ, не позволяя домочадцам входить в нее; </a:t>
            </a:r>
          </a:p>
          <a:p>
            <a:pPr algn="just"/>
            <a:r>
              <a:rPr lang="ru-RU" dirty="0" smtClean="0">
                <a:solidFill>
                  <a:schemeClr val="tx2"/>
                </a:solidFill>
              </a:rPr>
              <a:t>Устанавливает пароль на свой компьютер. У него появляется отдельный мобильник для каких-то особых контактов;</a:t>
            </a:r>
          </a:p>
          <a:p>
            <a:pPr algn="just"/>
            <a:r>
              <a:rPr lang="ru-RU" dirty="0" smtClean="0">
                <a:solidFill>
                  <a:schemeClr val="tx2"/>
                </a:solidFill>
              </a:rPr>
              <a:t>В доме могут начать пропадать некоторые суммы денег, вещи; </a:t>
            </a:r>
          </a:p>
          <a:p>
            <a:pPr algn="just"/>
            <a:r>
              <a:rPr lang="ru-RU" dirty="0" smtClean="0">
                <a:solidFill>
                  <a:schemeClr val="tx2"/>
                </a:solidFill>
              </a:rPr>
              <a:t>Может возникнуть повышенный интерес к схемам, чертежам, туристическому снаряжению.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</a:rPr>
              <a:t>КАК ПРОТИВОСТОЯТЬ ДАВЛЕНИЮ ВЕРБОВЩИКА? </a:t>
            </a:r>
            <a:endParaRPr lang="ru-RU" sz="3600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ru-RU" dirty="0" smtClean="0">
                <a:solidFill>
                  <a:schemeClr val="tx2"/>
                </a:solidFill>
              </a:rPr>
              <a:t>Общаясь с новыми людьми </a:t>
            </a:r>
            <a:r>
              <a:rPr lang="ru-RU" dirty="0" err="1" smtClean="0">
                <a:solidFill>
                  <a:schemeClr val="tx2"/>
                </a:solidFill>
              </a:rPr>
              <a:t>онлайн</a:t>
            </a:r>
            <a:r>
              <a:rPr lang="ru-RU" dirty="0" smtClean="0">
                <a:solidFill>
                  <a:schemeClr val="tx2"/>
                </a:solidFill>
              </a:rPr>
              <a:t>, сохраняйте ощущение реальности, а также понимание того, что все это с вами происходит «здесь и сейчас». </a:t>
            </a:r>
          </a:p>
          <a:p>
            <a:pPr algn="just"/>
            <a:r>
              <a:rPr lang="ru-RU" dirty="0" smtClean="0">
                <a:solidFill>
                  <a:schemeClr val="tx2"/>
                </a:solidFill>
              </a:rPr>
              <a:t>Не погружайтесь с головой в предлагаемые собеседником темы, вырабатывайте в себе навык стороннего наблюдателя. </a:t>
            </a:r>
          </a:p>
          <a:p>
            <a:pPr algn="just"/>
            <a:r>
              <a:rPr lang="ru-RU" dirty="0" smtClean="0">
                <a:solidFill>
                  <a:schemeClr val="tx2"/>
                </a:solidFill>
              </a:rPr>
              <a:t>Придерживайтесь правила не общаться с одним и тем же собеседником в Интернете свыше определенного лимита времени. </a:t>
            </a:r>
          </a:p>
          <a:p>
            <a:pPr algn="just"/>
            <a:r>
              <a:rPr lang="ru-RU" dirty="0" smtClean="0">
                <a:solidFill>
                  <a:schemeClr val="tx2"/>
                </a:solidFill>
              </a:rPr>
              <a:t>Чаще задавайте вопросы: «Зачем вы мне это рассказываете?»; «Для чего вам это нужно?»; «Почему бы нам не поменять тему разговора?»;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/>
                </a:solidFill>
              </a:rPr>
              <a:t>Не теряйте бдительность, общаясь в сети </a:t>
            </a:r>
            <a:br>
              <a:rPr lang="ru-RU" sz="3200" b="1" dirty="0" smtClean="0">
                <a:solidFill>
                  <a:schemeClr val="accent2"/>
                </a:solidFill>
              </a:rPr>
            </a:br>
            <a:r>
              <a:rPr lang="ru-RU" sz="3200" b="1" dirty="0" smtClean="0">
                <a:solidFill>
                  <a:schemeClr val="accent2"/>
                </a:solidFill>
              </a:rPr>
              <a:t>с новыми людьми. </a:t>
            </a:r>
            <a:endParaRPr lang="ru-RU" sz="3200" b="1" dirty="0">
              <a:solidFill>
                <a:schemeClr val="accent2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97010"/>
            <a:ext cx="8064896" cy="4729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</a:rPr>
              <a:t>БОРЬБА С ТЕРРОРИЗМОМ.</a:t>
            </a:r>
            <a:endParaRPr lang="ru-RU" sz="3600" b="1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77500" lnSpcReduction="20000"/>
          </a:bodyPr>
          <a:lstStyle/>
          <a:p>
            <a:pPr lvl="0" algn="just"/>
            <a:r>
              <a:rPr lang="ru-RU" dirty="0">
                <a:solidFill>
                  <a:schemeClr val="tx2"/>
                </a:solidFill>
              </a:rPr>
              <a:t>Российская Федерация уже многие годы находится на передовой в борьбе с международным терроризмом. Сегодня наша страна </a:t>
            </a:r>
            <a:r>
              <a:rPr lang="ru-RU" dirty="0" smtClean="0">
                <a:solidFill>
                  <a:schemeClr val="tx2"/>
                </a:solidFill>
              </a:rPr>
              <a:t>прилагает </a:t>
            </a:r>
            <a:r>
              <a:rPr lang="ru-RU" dirty="0">
                <a:solidFill>
                  <a:schemeClr val="tx2"/>
                </a:solidFill>
              </a:rPr>
              <a:t>беспрецедентные усилия по противодействию глобальной </a:t>
            </a:r>
            <a:r>
              <a:rPr lang="ru-RU" dirty="0" smtClean="0">
                <a:solidFill>
                  <a:schemeClr val="tx2"/>
                </a:solidFill>
              </a:rPr>
              <a:t>террористической </a:t>
            </a:r>
            <a:r>
              <a:rPr lang="ru-RU" dirty="0">
                <a:solidFill>
                  <a:schemeClr val="tx2"/>
                </a:solidFill>
              </a:rPr>
              <a:t>угрозе.</a:t>
            </a:r>
          </a:p>
          <a:p>
            <a:r>
              <a:rPr lang="ru-RU" dirty="0">
                <a:solidFill>
                  <a:schemeClr val="tx2"/>
                </a:solidFill>
              </a:rPr>
              <a:t>Успех антитеррористической </a:t>
            </a:r>
            <a:r>
              <a:rPr lang="ru-RU" dirty="0" smtClean="0">
                <a:solidFill>
                  <a:schemeClr val="tx2"/>
                </a:solidFill>
              </a:rPr>
              <a:t>операции</a:t>
            </a:r>
            <a:r>
              <a:rPr lang="ru-RU" dirty="0">
                <a:solidFill>
                  <a:schemeClr val="tx2"/>
                </a:solidFill>
              </a:rPr>
              <a:t>, проводимой РФ на территории Сирии, вынуждены признать даже ее критики в лице руководства США и ряда стран Западной Европы. </a:t>
            </a:r>
          </a:p>
          <a:p>
            <a:pPr algn="just"/>
            <a:r>
              <a:rPr lang="ru-RU" dirty="0">
                <a:solidFill>
                  <a:schemeClr val="tx2"/>
                </a:solidFill>
              </a:rPr>
              <a:t>Но на повестке дня остается не менее важная задача — </a:t>
            </a:r>
            <a:r>
              <a:rPr lang="ru-RU" dirty="0" smtClean="0">
                <a:solidFill>
                  <a:schemeClr val="tx2"/>
                </a:solidFill>
              </a:rPr>
              <a:t>эффективное </a:t>
            </a:r>
            <a:r>
              <a:rPr lang="ru-RU" dirty="0">
                <a:solidFill>
                  <a:schemeClr val="tx2"/>
                </a:solidFill>
              </a:rPr>
              <a:t>противодействие террористической и экстремистской идеологии внутри страны, мощный отпор </a:t>
            </a:r>
            <a:r>
              <a:rPr lang="ru-RU" dirty="0" smtClean="0">
                <a:solidFill>
                  <a:schemeClr val="tx2"/>
                </a:solidFill>
              </a:rPr>
              <a:t>её </a:t>
            </a:r>
            <a:r>
              <a:rPr lang="ru-RU" dirty="0">
                <a:solidFill>
                  <a:schemeClr val="tx2"/>
                </a:solidFill>
              </a:rPr>
              <a:t>пропаганде и пропагандистам.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КАК ПРОТИВОСТОЯТЬ ДАВЛЕНИЮ ВЕРБОВЩИКА? 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 fontScale="47500" lnSpcReduction="20000"/>
          </a:bodyPr>
          <a:lstStyle/>
          <a:p>
            <a:endParaRPr lang="ru-RU" dirty="0" smtClean="0"/>
          </a:p>
          <a:p>
            <a:pPr algn="just"/>
            <a:r>
              <a:rPr lang="ru-RU" sz="3400" dirty="0" smtClean="0">
                <a:solidFill>
                  <a:schemeClr val="tx2"/>
                </a:solidFill>
              </a:rPr>
              <a:t>Всегда помните, что для вербовщика ИГИЛ вы не человек, а всего лишь «товар», за который тот рассчитывает получить максимальную цену; </a:t>
            </a:r>
          </a:p>
          <a:p>
            <a:pPr algn="just">
              <a:buNone/>
            </a:pPr>
            <a:endParaRPr lang="ru-RU" sz="1700" dirty="0" smtClean="0">
              <a:solidFill>
                <a:schemeClr val="tx2"/>
              </a:solidFill>
            </a:endParaRPr>
          </a:p>
          <a:p>
            <a:pPr algn="just"/>
            <a:r>
              <a:rPr lang="ru-RU" sz="3400" dirty="0" smtClean="0">
                <a:solidFill>
                  <a:schemeClr val="tx2"/>
                </a:solidFill>
              </a:rPr>
              <a:t>Научитесь перепроверять любую полученную вами информацию при помощи разных каналов, начиная с отзывов в Интернете и заканчивая материалами, размещенными на официальных сайтах МВД, ФСБ, Генпрокуратуры, </a:t>
            </a:r>
            <a:r>
              <a:rPr lang="ru-RU" sz="3400" dirty="0" err="1" smtClean="0">
                <a:solidFill>
                  <a:schemeClr val="tx2"/>
                </a:solidFill>
              </a:rPr>
              <a:t>Роскомнадзора</a:t>
            </a:r>
            <a:r>
              <a:rPr lang="ru-RU" sz="3400" dirty="0" smtClean="0">
                <a:solidFill>
                  <a:schemeClr val="tx2"/>
                </a:solidFill>
              </a:rPr>
              <a:t> и др.;</a:t>
            </a:r>
          </a:p>
          <a:p>
            <a:pPr algn="just">
              <a:buNone/>
            </a:pPr>
            <a:endParaRPr lang="ru-RU" sz="1700" dirty="0" smtClean="0">
              <a:solidFill>
                <a:schemeClr val="tx2"/>
              </a:solidFill>
            </a:endParaRPr>
          </a:p>
          <a:p>
            <a:pPr algn="just"/>
            <a:r>
              <a:rPr lang="ru-RU" sz="3400" dirty="0" smtClean="0">
                <a:solidFill>
                  <a:schemeClr val="tx2"/>
                </a:solidFill>
              </a:rPr>
              <a:t>Если почувствуете жесткое психологическое давление со стороны нового интернет-знакомого, без колебаний блокируйте его </a:t>
            </a:r>
            <a:r>
              <a:rPr lang="ru-RU" sz="3400" dirty="0" err="1" smtClean="0">
                <a:solidFill>
                  <a:schemeClr val="tx2"/>
                </a:solidFill>
              </a:rPr>
              <a:t>аккаунт</a:t>
            </a:r>
            <a:r>
              <a:rPr lang="ru-RU" sz="3400" dirty="0" smtClean="0">
                <a:solidFill>
                  <a:schemeClr val="tx2"/>
                </a:solidFill>
              </a:rPr>
              <a:t>. Если вербовочный прессинг продолжатся с других </a:t>
            </a:r>
            <a:r>
              <a:rPr lang="ru-RU" sz="3400" dirty="0" err="1" smtClean="0">
                <a:solidFill>
                  <a:schemeClr val="tx2"/>
                </a:solidFill>
              </a:rPr>
              <a:t>аккаунтов</a:t>
            </a:r>
            <a:r>
              <a:rPr lang="ru-RU" sz="3400" dirty="0" smtClean="0">
                <a:solidFill>
                  <a:schemeClr val="tx2"/>
                </a:solidFill>
              </a:rPr>
              <a:t>, временно заблокируйте собственную страничку; </a:t>
            </a:r>
          </a:p>
          <a:p>
            <a:pPr algn="just">
              <a:buNone/>
            </a:pPr>
            <a:endParaRPr lang="ru-RU" sz="1700" dirty="0" smtClean="0">
              <a:solidFill>
                <a:schemeClr val="tx2"/>
              </a:solidFill>
            </a:endParaRPr>
          </a:p>
          <a:p>
            <a:pPr algn="just"/>
            <a:r>
              <a:rPr lang="ru-RU" sz="3400" dirty="0" smtClean="0">
                <a:solidFill>
                  <a:schemeClr val="tx2"/>
                </a:solidFill>
              </a:rPr>
              <a:t>Помните, что любое участие в деятельности террористических организаций является тяжким уголовно наказуемым деянием </a:t>
            </a:r>
            <a:r>
              <a:rPr lang="ru-RU" sz="3400" b="1" dirty="0" smtClean="0">
                <a:solidFill>
                  <a:schemeClr val="tx2"/>
                </a:solidFill>
              </a:rPr>
              <a:t>(Статьи 205– 208, 280–284 УК РФ)</a:t>
            </a:r>
            <a:r>
              <a:rPr lang="ru-RU" sz="3400" dirty="0" smtClean="0">
                <a:solidFill>
                  <a:schemeClr val="tx2"/>
                </a:solidFill>
              </a:rPr>
              <a:t>,</a:t>
            </a:r>
            <a:r>
              <a:rPr lang="ru-RU" sz="3400" b="1" dirty="0" smtClean="0">
                <a:solidFill>
                  <a:schemeClr val="tx2"/>
                </a:solidFill>
              </a:rPr>
              <a:t> </a:t>
            </a:r>
            <a:r>
              <a:rPr lang="ru-RU" sz="3400" dirty="0" smtClean="0">
                <a:solidFill>
                  <a:schemeClr val="tx2"/>
                </a:solidFill>
              </a:rPr>
              <a:t>которое карается длительными сроками лишения свободы, вплоть до пожизненного;</a:t>
            </a:r>
          </a:p>
          <a:p>
            <a:pPr algn="just">
              <a:buNone/>
            </a:pPr>
            <a:endParaRPr lang="ru-RU" sz="1700" dirty="0" smtClean="0">
              <a:solidFill>
                <a:schemeClr val="tx2"/>
              </a:solidFill>
            </a:endParaRPr>
          </a:p>
          <a:p>
            <a:pPr algn="just"/>
            <a:r>
              <a:rPr lang="ru-RU" sz="3400" dirty="0" smtClean="0">
                <a:solidFill>
                  <a:schemeClr val="tx2"/>
                </a:solidFill>
              </a:rPr>
              <a:t>Если Вы чувствуете, что вас целенаправленно вербуют, незамедлительно обратитесь по соответствующим «телефонам доверия» и «горячим линиям» либо напрямую в правоохранительные органы;</a:t>
            </a:r>
          </a:p>
          <a:p>
            <a:pPr algn="just">
              <a:buNone/>
            </a:pPr>
            <a:endParaRPr lang="ru-RU" sz="1700" dirty="0" smtClean="0">
              <a:solidFill>
                <a:schemeClr val="tx2"/>
              </a:solidFill>
            </a:endParaRPr>
          </a:p>
          <a:p>
            <a:pPr algn="just"/>
            <a:r>
              <a:rPr lang="ru-RU" sz="3400" dirty="0" smtClean="0">
                <a:solidFill>
                  <a:schemeClr val="tx2"/>
                </a:solidFill>
              </a:rPr>
              <a:t>Помните, что позволив втянуть себя в деятельность ИГИЛ, вы не только ставите под угрозу собственную жизнь и свободу, но и ломаете судьбы своих родных и близких. </a:t>
            </a:r>
            <a:endParaRPr lang="ru-RU" sz="3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6000" b="1" dirty="0" smtClean="0">
                <a:solidFill>
                  <a:schemeClr val="accent2"/>
                </a:solidFill>
              </a:rPr>
              <a:t>ОБЩИЕ ПРАВИЛА ПОВЕДЕНИЯ ГРАЖДАН </a:t>
            </a:r>
            <a:br>
              <a:rPr lang="ru-RU" sz="6000" b="1" dirty="0" smtClean="0">
                <a:solidFill>
                  <a:schemeClr val="accent2"/>
                </a:solidFill>
              </a:rPr>
            </a:br>
            <a:r>
              <a:rPr lang="ru-RU" sz="6000" b="1" dirty="0" smtClean="0">
                <a:solidFill>
                  <a:schemeClr val="accent2"/>
                </a:solidFill>
              </a:rPr>
              <a:t>В СЛУЧАЕ УГРОЗЫ СОВЕРШЕНИЯ ТЕРРОРИСТИЧЕСКОГО АКТА </a:t>
            </a:r>
            <a:endParaRPr lang="ru-RU" sz="6000" dirty="0">
              <a:solidFill>
                <a:schemeClr val="accent2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chemeClr val="accent2"/>
                </a:solidFill>
              </a:rPr>
              <a:t>К ОТРАЖЕНИЮ </a:t>
            </a:r>
            <a:endParaRPr lang="ru-RU" sz="3600" b="1" dirty="0" smtClean="0">
              <a:solidFill>
                <a:schemeClr val="accent2"/>
              </a:solidFill>
            </a:endParaRPr>
          </a:p>
          <a:p>
            <a:pPr algn="ctr">
              <a:buNone/>
            </a:pPr>
            <a:r>
              <a:rPr lang="ru-RU" sz="3600" b="1" dirty="0" smtClean="0">
                <a:solidFill>
                  <a:schemeClr val="accent2"/>
                </a:solidFill>
              </a:rPr>
              <a:t>ТЕРРОРИСТИЧЕСКОЙ </a:t>
            </a:r>
            <a:r>
              <a:rPr lang="ru-RU" sz="3600" b="1" dirty="0" smtClean="0">
                <a:solidFill>
                  <a:schemeClr val="accent2"/>
                </a:solidFill>
              </a:rPr>
              <a:t>АТАКИ НЕВОЗМОЖНО ПОДГОТОВИТЬСЯ ЗАРАНЕЕ. ОДНАКО, СОБЛЮДАЯ РЯД НЕСЛОЖНЫХ ПРАВИЛ, ВЫ СОХРАНИТЕ НЕ ТОЛЬКО ВАШУ ЖИЗНЬ И ЗДОРОВЬЕ, НО ТАКЖЕ ЖИЗНЬ И ЗДОРОВЬЕ ОКРУЖАЮЩИХ. </a:t>
            </a:r>
            <a:endParaRPr lang="ru-RU" sz="36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Правила поведения при теракте.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25000" lnSpcReduction="20000"/>
          </a:bodyPr>
          <a:lstStyle/>
          <a:p>
            <a:pPr algn="just">
              <a:buNone/>
            </a:pPr>
            <a:r>
              <a:rPr lang="ru-RU" dirty="0" smtClean="0"/>
              <a:t>        </a:t>
            </a:r>
            <a:r>
              <a:rPr lang="ru-RU" sz="6000" dirty="0" smtClean="0">
                <a:solidFill>
                  <a:schemeClr val="tx2"/>
                </a:solidFill>
              </a:rPr>
              <a:t> </a:t>
            </a:r>
            <a:r>
              <a:rPr lang="ru-RU" sz="9600" dirty="0" smtClean="0">
                <a:solidFill>
                  <a:schemeClr val="tx2"/>
                </a:solidFill>
              </a:rPr>
              <a:t>•</a:t>
            </a:r>
            <a:r>
              <a:rPr lang="ru-RU" sz="5600" dirty="0" smtClean="0">
                <a:solidFill>
                  <a:schemeClr val="tx2"/>
                </a:solidFill>
              </a:rPr>
              <a:t> </a:t>
            </a:r>
            <a:r>
              <a:rPr lang="ru-RU" sz="9600" dirty="0" smtClean="0">
                <a:solidFill>
                  <a:schemeClr val="tx2"/>
                </a:solidFill>
              </a:rPr>
              <a:t>Без нужды не находитесь слишком долго в многолюдных местах. Речь идёт о мероприятиях с тысячами участников, шоу в популярных развлекательных заведениях, гипермаркетах и крупных транспортно-пересадочных узлах;</a:t>
            </a:r>
          </a:p>
          <a:p>
            <a:pPr algn="just">
              <a:buNone/>
            </a:pPr>
            <a:endParaRPr lang="ru-RU" sz="5600" dirty="0" smtClean="0">
              <a:solidFill>
                <a:schemeClr val="tx2"/>
              </a:solidFill>
            </a:endParaRPr>
          </a:p>
          <a:p>
            <a:pPr algn="just">
              <a:buNone/>
            </a:pPr>
            <a:r>
              <a:rPr lang="ru-RU" sz="9600" dirty="0" smtClean="0">
                <a:solidFill>
                  <a:schemeClr val="tx2"/>
                </a:solidFill>
              </a:rPr>
              <a:t>	• Обращайте внимание на жильцов, проживающих в вашем доме в сдаваемых квартирах, а также на посторонних, имеющих доступ в подвалы, чердаки и подсобные помещения;</a:t>
            </a:r>
          </a:p>
          <a:p>
            <a:pPr algn="just">
              <a:buNone/>
            </a:pPr>
            <a:endParaRPr lang="ru-RU" sz="5600" dirty="0" smtClean="0">
              <a:solidFill>
                <a:schemeClr val="tx2"/>
              </a:solidFill>
            </a:endParaRPr>
          </a:p>
          <a:p>
            <a:pPr algn="just">
              <a:buNone/>
            </a:pPr>
            <a:r>
              <a:rPr lang="ru-RU" sz="9600" dirty="0" smtClean="0">
                <a:solidFill>
                  <a:schemeClr val="tx2"/>
                </a:solidFill>
              </a:rPr>
              <a:t>	 •Обращайте внимание на подозрительных людей, посторонние предметы. Постарайтесь запомнить приметы людей, вызывающих у вас подозрение (черты лица, одежду, имена, клички, особые приметы, особенности речи и манеры поведения, тему разговоров и т.д.);</a:t>
            </a:r>
          </a:p>
          <a:p>
            <a:pPr algn="just">
              <a:buNone/>
            </a:pPr>
            <a:endParaRPr lang="ru-RU" sz="9600" dirty="0" smtClean="0">
              <a:solidFill>
                <a:schemeClr val="tx2"/>
              </a:solidFill>
            </a:endParaRPr>
          </a:p>
          <a:p>
            <a:pPr algn="just">
              <a:buNone/>
            </a:pPr>
            <a:r>
              <a:rPr lang="ru-RU" sz="9600" dirty="0" smtClean="0">
                <a:solidFill>
                  <a:schemeClr val="tx2"/>
                </a:solidFill>
              </a:rPr>
              <a:t>	</a:t>
            </a:r>
            <a:endParaRPr lang="ru-RU" sz="96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/>
                </a:solidFill>
              </a:rPr>
              <a:t>Правила поведения при теракте.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endParaRPr lang="ru-RU" dirty="0" smtClean="0"/>
          </a:p>
          <a:p>
            <a:pPr algn="just">
              <a:buNone/>
            </a:pPr>
            <a:r>
              <a:rPr lang="ru-RU" dirty="0" smtClean="0">
                <a:solidFill>
                  <a:schemeClr val="tx2"/>
                </a:solidFill>
              </a:rPr>
              <a:t>• Не пытайтесь останавливать подозрительных людей сами, однако при первой возможности сообщите о них сотрудникам правоохранительных органов. </a:t>
            </a:r>
            <a:endParaRPr lang="ru-RU" dirty="0" smtClean="0">
              <a:solidFill>
                <a:schemeClr val="tx2"/>
              </a:solidFill>
            </a:endParaRPr>
          </a:p>
          <a:p>
            <a:pPr algn="just">
              <a:buNone/>
            </a:pPr>
            <a:endParaRPr lang="ru-RU" sz="1100" dirty="0" smtClean="0">
              <a:solidFill>
                <a:schemeClr val="tx2"/>
              </a:solidFill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2"/>
                </a:solidFill>
              </a:rPr>
              <a:t>• </a:t>
            </a:r>
            <a:r>
              <a:rPr lang="ru-RU" dirty="0" smtClean="0">
                <a:solidFill>
                  <a:schemeClr val="tx2"/>
                </a:solidFill>
              </a:rPr>
              <a:t> Не </a:t>
            </a:r>
            <a:r>
              <a:rPr lang="ru-RU" dirty="0" smtClean="0">
                <a:solidFill>
                  <a:schemeClr val="tx2"/>
                </a:solidFill>
              </a:rPr>
              <a:t>принимайте от незнакомых лиц вещи с просьбой передать другому человеку. Не поднимайте забытые кем-то вещи: сумки, пакеты, игрушки, </a:t>
            </a:r>
            <a:r>
              <a:rPr lang="ru-RU" dirty="0" err="1" smtClean="0">
                <a:solidFill>
                  <a:schemeClr val="tx2"/>
                </a:solidFill>
              </a:rPr>
              <a:t>гаджеты</a:t>
            </a:r>
            <a:r>
              <a:rPr lang="ru-RU" dirty="0" smtClean="0">
                <a:solidFill>
                  <a:schemeClr val="tx2"/>
                </a:solidFill>
              </a:rPr>
              <a:t>, кошельки. </a:t>
            </a:r>
            <a:endParaRPr lang="ru-RU" dirty="0" smtClean="0">
              <a:solidFill>
                <a:schemeClr val="tx2"/>
              </a:solidFill>
            </a:endParaRPr>
          </a:p>
          <a:p>
            <a:pPr algn="just">
              <a:buNone/>
            </a:pPr>
            <a:endParaRPr lang="ru-RU" sz="1100" dirty="0" smtClean="0">
              <a:solidFill>
                <a:schemeClr val="tx2"/>
              </a:solidFill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2"/>
                </a:solidFill>
              </a:rPr>
              <a:t>• </a:t>
            </a:r>
            <a:r>
              <a:rPr lang="ru-RU" dirty="0" smtClean="0">
                <a:solidFill>
                  <a:schemeClr val="tx2"/>
                </a:solidFill>
              </a:rPr>
              <a:t> Обращайте </a:t>
            </a:r>
            <a:r>
              <a:rPr lang="ru-RU" dirty="0" smtClean="0">
                <a:solidFill>
                  <a:schemeClr val="tx2"/>
                </a:solidFill>
              </a:rPr>
              <a:t>внимание на людей, одетых не по сезону. Если вы видите летом человека, одетого в плащ или толстую куртку, будьте особенно осторожны — именно под такой одеждой террористы чаще всего прячут средства поражения. Это же относится к людям с большими сумками, баулами и чемоданами, особенно, если они находятся в непривычном месте (например, в кинотеатре или на массовых гуляниях).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/>
                </a:solidFill>
              </a:rPr>
              <a:t>Правила поведения при теракте.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sz="2800" dirty="0" smtClean="0">
                <a:solidFill>
                  <a:schemeClr val="tx2"/>
                </a:solidFill>
              </a:rPr>
              <a:t>•  </a:t>
            </a:r>
            <a:r>
              <a:rPr lang="ru-RU" sz="3400" dirty="0" smtClean="0">
                <a:solidFill>
                  <a:schemeClr val="tx2"/>
                </a:solidFill>
              </a:rPr>
              <a:t>Вы </a:t>
            </a:r>
            <a:r>
              <a:rPr lang="ru-RU" sz="3400" dirty="0" smtClean="0">
                <a:solidFill>
                  <a:schemeClr val="tx2"/>
                </a:solidFill>
              </a:rPr>
              <a:t>и члены вашей семьи должны всегда иметь при себе номера телефонов экстренных служб вашего города.</a:t>
            </a:r>
          </a:p>
          <a:p>
            <a:pPr algn="just">
              <a:buNone/>
            </a:pPr>
            <a:endParaRPr lang="ru-RU" sz="3400" dirty="0" smtClean="0">
              <a:solidFill>
                <a:schemeClr val="tx2"/>
              </a:solidFill>
            </a:endParaRPr>
          </a:p>
          <a:p>
            <a:pPr algn="just"/>
            <a:r>
              <a:rPr lang="ru-RU" sz="3400" dirty="0" smtClean="0">
                <a:solidFill>
                  <a:schemeClr val="tx2"/>
                </a:solidFill>
              </a:rPr>
              <a:t>Если в результате теракта в высотном здании возник пожар, ни в коем случае не пользуйтесь лифтом. Следуйте к аварийным (пожарным) выходам, на каком бы этаже вы ни находились. </a:t>
            </a:r>
          </a:p>
          <a:p>
            <a:pPr algn="just">
              <a:buNone/>
            </a:pPr>
            <a:endParaRPr lang="ru-RU" sz="3400" dirty="0" smtClean="0">
              <a:solidFill>
                <a:schemeClr val="tx2"/>
              </a:solidFill>
            </a:endParaRPr>
          </a:p>
          <a:p>
            <a:pPr algn="just"/>
            <a:r>
              <a:rPr lang="ru-RU" sz="3400" dirty="0" smtClean="0">
                <a:solidFill>
                  <a:schemeClr val="tx2"/>
                </a:solidFill>
              </a:rPr>
              <a:t>Что бы ни происходило, старайтесь не поддаваться панике. При возникновении массовой паники старайтесь держаться как можно дальше от скоплений людей, мусорных контейнеров, стеклянных витрин, заборов и оград. </a:t>
            </a:r>
          </a:p>
          <a:p>
            <a:pPr algn="just">
              <a:buNone/>
            </a:pPr>
            <a:r>
              <a:rPr lang="ru-RU" sz="3400" dirty="0" smtClean="0">
                <a:solidFill>
                  <a:schemeClr val="tx2"/>
                </a:solidFill>
              </a:rPr>
              <a:t> </a:t>
            </a:r>
          </a:p>
          <a:p>
            <a:pPr algn="just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/>
                </a:solidFill>
              </a:rPr>
              <a:t>Правила поведения при теракте.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>
                <a:solidFill>
                  <a:schemeClr val="tx2"/>
                </a:solidFill>
              </a:rPr>
              <a:t>В случае возникновения давки снимите с себя галстук, шарф, очки, украшения, туфли на высоких каблуках. Освободите руки от любых посторонних предметов, согните их в локтях, застегните одежду на все пуговицы;</a:t>
            </a:r>
          </a:p>
          <a:p>
            <a:pPr algn="just">
              <a:buNone/>
            </a:pPr>
            <a:endParaRPr lang="ru-RU" dirty="0" smtClean="0">
              <a:solidFill>
                <a:schemeClr val="tx2"/>
              </a:solidFill>
            </a:endParaRPr>
          </a:p>
          <a:p>
            <a:pPr algn="just"/>
            <a:r>
              <a:rPr lang="ru-RU" dirty="0" smtClean="0">
                <a:solidFill>
                  <a:schemeClr val="tx2"/>
                </a:solidFill>
              </a:rPr>
              <a:t>В случае падения необходимо перевернуться на бок, сгруппироваться, резко подтянуть ноги к животу и постараться подняться по ходу движения толпы;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tx2"/>
                </a:solidFill>
              </a:rPr>
              <a:t> </a:t>
            </a:r>
          </a:p>
          <a:p>
            <a:pPr algn="just"/>
            <a:r>
              <a:rPr lang="ru-RU" dirty="0" smtClean="0">
                <a:solidFill>
                  <a:schemeClr val="tx2"/>
                </a:solidFill>
              </a:rPr>
              <a:t>При угрозе применения террористами оружия лягте на живот, защищая голову руками или сумкой, подальше от окон, застекленных дверей, проходов, маршевых лестниц. Если с вами ребенок, постарайтесь накрыть его своим телом. В случае ранения двигайтесь как можно меньше — это уменьшит кровопотерю.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ПОЛЕЗНЫЕ КОНТАКТЫ И ССЫЛКИ 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2800" b="1" dirty="0" smtClean="0"/>
              <a:t>	</a:t>
            </a:r>
            <a:r>
              <a:rPr lang="ru-RU" sz="2800" b="1" u="sng" dirty="0" smtClean="0">
                <a:solidFill>
                  <a:schemeClr val="accent2"/>
                </a:solidFill>
              </a:rPr>
              <a:t>ФЕДЕРАЛЬНАЯ СЛУЖБА БЕЗОПАСНОСТИ РФ 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tx2"/>
                </a:solidFill>
              </a:rPr>
              <a:t>	Телефон </a:t>
            </a:r>
            <a:r>
              <a:rPr lang="ru-RU" sz="2800" b="1" dirty="0" smtClean="0">
                <a:solidFill>
                  <a:schemeClr val="tx2"/>
                </a:solidFill>
              </a:rPr>
              <a:t>доверия: </a:t>
            </a:r>
          </a:p>
          <a:p>
            <a:r>
              <a:rPr lang="ru-RU" sz="2800" dirty="0" smtClean="0">
                <a:solidFill>
                  <a:schemeClr val="tx2"/>
                </a:solidFill>
              </a:rPr>
              <a:t>для междугородних звонков </a:t>
            </a:r>
            <a:r>
              <a:rPr lang="ru-RU" sz="2800" b="1" i="1" dirty="0" smtClean="0">
                <a:solidFill>
                  <a:schemeClr val="tx2"/>
                </a:solidFill>
              </a:rPr>
              <a:t>(495) 224-22-22 </a:t>
            </a:r>
          </a:p>
          <a:p>
            <a:r>
              <a:rPr lang="ru-RU" sz="2800" dirty="0" smtClean="0">
                <a:solidFill>
                  <a:schemeClr val="tx2"/>
                </a:solidFill>
              </a:rPr>
              <a:t>для международных звонков </a:t>
            </a:r>
            <a:r>
              <a:rPr lang="ru-RU" sz="2800" b="1" i="1" dirty="0" smtClean="0">
                <a:solidFill>
                  <a:schemeClr val="tx2"/>
                </a:solidFill>
              </a:rPr>
              <a:t>+7 (495) 224-22-22 </a:t>
            </a:r>
          </a:p>
          <a:p>
            <a:r>
              <a:rPr lang="ru-RU" sz="2800" dirty="0" smtClean="0">
                <a:solidFill>
                  <a:schemeClr val="tx2"/>
                </a:solidFill>
              </a:rPr>
              <a:t>логический номер </a:t>
            </a:r>
            <a:r>
              <a:rPr lang="ru-RU" sz="2800" b="1" i="1" dirty="0" smtClean="0">
                <a:solidFill>
                  <a:schemeClr val="tx2"/>
                </a:solidFill>
              </a:rPr>
              <a:t>8-800-224-22-22 </a:t>
            </a:r>
          </a:p>
          <a:p>
            <a:r>
              <a:rPr lang="ru-RU" sz="2800" dirty="0" smtClean="0">
                <a:solidFill>
                  <a:schemeClr val="tx2"/>
                </a:solidFill>
              </a:rPr>
              <a:t>для СМС сообщений </a:t>
            </a:r>
            <a:r>
              <a:rPr lang="ru-RU" sz="2800" b="1" i="1" dirty="0" smtClean="0">
                <a:solidFill>
                  <a:schemeClr val="tx2"/>
                </a:solidFill>
              </a:rPr>
              <a:t>8-916-240-24-84 </a:t>
            </a:r>
          </a:p>
          <a:p>
            <a:r>
              <a:rPr lang="ru-RU" sz="2800" dirty="0" smtClean="0">
                <a:solidFill>
                  <a:schemeClr val="tx2"/>
                </a:solidFill>
              </a:rPr>
              <a:t>электронная почта </a:t>
            </a:r>
            <a:r>
              <a:rPr lang="en-US" sz="2800" b="1" i="1" dirty="0" smtClean="0">
                <a:solidFill>
                  <a:schemeClr val="tx2"/>
                </a:solidFill>
              </a:rPr>
              <a:t>sb@fsb.ru </a:t>
            </a:r>
            <a:endParaRPr lang="ru-RU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ПОЛЕЗНЫЕ КОНТАКТЫ И ССЫЛКИ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pPr>
              <a:buNone/>
            </a:pPr>
            <a:r>
              <a:rPr lang="ru-RU" b="1" dirty="0" smtClean="0"/>
              <a:t>	</a:t>
            </a:r>
            <a:r>
              <a:rPr lang="ru-RU" sz="2800" b="1" u="sng" dirty="0" smtClean="0">
                <a:solidFill>
                  <a:schemeClr val="accent2"/>
                </a:solidFill>
              </a:rPr>
              <a:t>МИНИСТЕРСТВО ВНУТРЕННИХ ДЕЛ РФ</a:t>
            </a:r>
            <a:r>
              <a:rPr lang="ru-RU" sz="2800" b="1" u="sng" dirty="0" smtClean="0"/>
              <a:t> 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tx2"/>
                </a:solidFill>
              </a:rPr>
              <a:t>	Телефон </a:t>
            </a:r>
            <a:r>
              <a:rPr lang="ru-RU" sz="2800" b="1" dirty="0" smtClean="0">
                <a:solidFill>
                  <a:schemeClr val="tx2"/>
                </a:solidFill>
              </a:rPr>
              <a:t>экстренного реагирования: </a:t>
            </a:r>
          </a:p>
          <a:p>
            <a:r>
              <a:rPr lang="ru-RU" sz="2800" dirty="0" smtClean="0">
                <a:solidFill>
                  <a:schemeClr val="tx2"/>
                </a:solidFill>
              </a:rPr>
              <a:t>городской телефон </a:t>
            </a:r>
            <a:r>
              <a:rPr lang="ru-RU" sz="2800" b="1" dirty="0" smtClean="0">
                <a:solidFill>
                  <a:schemeClr val="tx2"/>
                </a:solidFill>
              </a:rPr>
              <a:t>02</a:t>
            </a:r>
            <a:r>
              <a:rPr lang="ru-RU" sz="2800" b="1" i="1" dirty="0" smtClean="0">
                <a:solidFill>
                  <a:schemeClr val="tx2"/>
                </a:solidFill>
              </a:rPr>
              <a:t> </a:t>
            </a:r>
          </a:p>
          <a:p>
            <a:r>
              <a:rPr lang="ru-RU" sz="2800" dirty="0" smtClean="0">
                <a:solidFill>
                  <a:schemeClr val="tx2"/>
                </a:solidFill>
              </a:rPr>
              <a:t>мобильный телефон </a:t>
            </a:r>
            <a:r>
              <a:rPr lang="ru-RU" sz="2800" b="1" dirty="0" smtClean="0">
                <a:solidFill>
                  <a:schemeClr val="tx2"/>
                </a:solidFill>
              </a:rPr>
              <a:t>102</a:t>
            </a:r>
            <a:r>
              <a:rPr lang="ru-RU" sz="2800" b="1" i="1" dirty="0" smtClean="0">
                <a:solidFill>
                  <a:schemeClr val="tx2"/>
                </a:solidFill>
              </a:rPr>
              <a:t> </a:t>
            </a:r>
          </a:p>
          <a:p>
            <a:pPr>
              <a:buNone/>
            </a:pPr>
            <a:r>
              <a:rPr lang="ru-RU" sz="2800" b="1" i="1" dirty="0" smtClean="0"/>
              <a:t>	</a:t>
            </a:r>
            <a:r>
              <a:rPr lang="ru-RU" sz="2800" b="1" u="sng" dirty="0" smtClean="0">
                <a:solidFill>
                  <a:schemeClr val="accent2"/>
                </a:solidFill>
              </a:rPr>
              <a:t>ГЕНЕРАЛЬНАЯ ПРОКУРАТУРА РФ </a:t>
            </a:r>
          </a:p>
          <a:p>
            <a:r>
              <a:rPr lang="ru-RU" sz="2800" b="1" dirty="0" smtClean="0">
                <a:solidFill>
                  <a:schemeClr val="tx2"/>
                </a:solidFill>
              </a:rPr>
              <a:t>Для сообщений о фактах экстремизма </a:t>
            </a:r>
            <a:r>
              <a:rPr lang="ru-RU" sz="2800" b="1" i="1" dirty="0" smtClean="0">
                <a:solidFill>
                  <a:schemeClr val="tx2"/>
                </a:solidFill>
              </a:rPr>
              <a:t>http://www.genproc.gov.ru/contacts/extremism/ </a:t>
            </a:r>
            <a:endParaRPr lang="ru-RU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ПОЛЕЗНЫЕ КОНТАКТЫ И ССЫЛКИ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sz="2800" b="1" u="sng" dirty="0" smtClean="0">
                <a:solidFill>
                  <a:schemeClr val="accent2"/>
                </a:solidFill>
              </a:rPr>
              <a:t>МИНИСТЕРСТВО ПО ДЕЛАМ ГРАЖДАНСКОЙ ОБОРОНЫ, ЧРЕЗВЫЧАЙНЫМ СИТУАЦИЯМ И ЛИКВИДАЦИИ ПОСЛЕДСТВИЙ СТИХИЙНЫХ БЕДСТВИЙ </a:t>
            </a:r>
          </a:p>
          <a:p>
            <a:pPr>
              <a:buNone/>
            </a:pPr>
            <a:endParaRPr lang="ru-RU" sz="2800" b="1" u="sng" dirty="0" smtClean="0">
              <a:solidFill>
                <a:schemeClr val="accent2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Единый телефон доверия </a:t>
            </a:r>
            <a:r>
              <a:rPr lang="ru-RU" sz="2800" b="1" i="1" dirty="0" smtClean="0">
                <a:solidFill>
                  <a:schemeClr val="tx2"/>
                </a:solidFill>
              </a:rPr>
              <a:t>+7 (499) 449-99-99 </a:t>
            </a:r>
            <a:endParaRPr lang="ru-RU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accent2"/>
                </a:solidFill>
              </a:rPr>
              <a:t>Воздушная операция российских ВКС по уничтожению боевиков ИГИЛ в Сирии. </a:t>
            </a:r>
            <a:endParaRPr lang="ru-RU" sz="2200" b="1" dirty="0">
              <a:solidFill>
                <a:schemeClr val="accent2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400" y="1600200"/>
            <a:ext cx="781904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sz="4900" b="1" dirty="0" smtClean="0">
                <a:solidFill>
                  <a:schemeClr val="accent2"/>
                </a:solidFill>
              </a:rPr>
              <a:t>Телефоны </a:t>
            </a:r>
            <a:r>
              <a:rPr lang="ru-RU" sz="4900" b="1" dirty="0" smtClean="0">
                <a:solidFill>
                  <a:schemeClr val="accent2"/>
                </a:solidFill>
              </a:rPr>
              <a:t>экстренного вызова</a:t>
            </a:r>
            <a:r>
              <a:rPr lang="ru-RU" b="1" i="1" dirty="0" smtClean="0">
                <a:solidFill>
                  <a:schemeClr val="accent2"/>
                </a:solidFill>
              </a:rPr>
              <a:t/>
            </a:r>
            <a:br>
              <a:rPr lang="ru-RU" b="1" i="1" dirty="0" smtClean="0">
                <a:solidFill>
                  <a:schemeClr val="accent2"/>
                </a:solidFill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• </a:t>
            </a:r>
            <a:r>
              <a:rPr lang="ru-RU" b="1" dirty="0" smtClean="0">
                <a:solidFill>
                  <a:schemeClr val="tx2"/>
                </a:solidFill>
              </a:rPr>
              <a:t>Единая служба   спасения (ЕСС-01)     	01</a:t>
            </a:r>
          </a:p>
          <a:p>
            <a:pPr>
              <a:buNone/>
            </a:pPr>
            <a:r>
              <a:rPr lang="ru-RU" b="1" dirty="0" smtClean="0">
                <a:solidFill>
                  <a:schemeClr val="tx2"/>
                </a:solidFill>
              </a:rPr>
              <a:t>									112</a:t>
            </a:r>
          </a:p>
          <a:p>
            <a:pPr>
              <a:buNone/>
            </a:pPr>
            <a:endParaRPr lang="ru-RU" b="1" dirty="0" smtClean="0">
              <a:solidFill>
                <a:schemeClr val="tx2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• </a:t>
            </a:r>
            <a:r>
              <a:rPr lang="ru-RU" b="1" dirty="0" smtClean="0">
                <a:solidFill>
                  <a:schemeClr val="tx2"/>
                </a:solidFill>
              </a:rPr>
              <a:t>Полиция						02</a:t>
            </a:r>
            <a:endParaRPr lang="ru-RU" dirty="0" smtClean="0">
              <a:solidFill>
                <a:schemeClr val="tx2"/>
              </a:solidFill>
            </a:endParaRPr>
          </a:p>
          <a:p>
            <a:pPr>
              <a:buNone/>
            </a:pPr>
            <a:endParaRPr lang="ru-RU" dirty="0" smtClean="0">
              <a:solidFill>
                <a:schemeClr val="tx2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• </a:t>
            </a:r>
            <a:r>
              <a:rPr lang="ru-RU" b="1" dirty="0" smtClean="0">
                <a:solidFill>
                  <a:schemeClr val="tx2"/>
                </a:solidFill>
              </a:rPr>
              <a:t>Скорая </a:t>
            </a:r>
            <a:r>
              <a:rPr lang="ru-RU" b="1" dirty="0" smtClean="0">
                <a:solidFill>
                  <a:schemeClr val="tx2"/>
                </a:solidFill>
              </a:rPr>
              <a:t>помощь                    </a:t>
            </a:r>
            <a:r>
              <a:rPr lang="ru-RU" b="1" dirty="0" smtClean="0">
                <a:solidFill>
                  <a:schemeClr val="tx2"/>
                </a:solidFill>
              </a:rPr>
              <a:t>			03</a:t>
            </a:r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/>
                </a:solidFill>
              </a:rPr>
              <a:t>Спасибо за внимание!</a:t>
            </a: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C:\Users\User\Desktop\t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8064896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>Россия оказывает гуманитарную помощь Сирии. </a:t>
            </a:r>
            <a:endParaRPr lang="ru-RU" sz="2800" b="1" dirty="0">
              <a:solidFill>
                <a:schemeClr val="accent2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2463" y="1600200"/>
            <a:ext cx="747907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99412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2"/>
                </a:solidFill>
              </a:rPr>
              <a:t>Террористические организации </a:t>
            </a:r>
            <a:br>
              <a:rPr lang="ru-RU" sz="3200" b="1" dirty="0" smtClean="0">
                <a:solidFill>
                  <a:schemeClr val="accent2"/>
                </a:solidFill>
              </a:rPr>
            </a:br>
            <a:r>
              <a:rPr lang="ru-RU" sz="3200" b="1" dirty="0" smtClean="0">
                <a:solidFill>
                  <a:schemeClr val="accent2"/>
                </a:solidFill>
              </a:rPr>
              <a:t>и группировки</a:t>
            </a:r>
            <a:endParaRPr lang="ru-RU" sz="3200" b="1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>
              <a:buNone/>
            </a:pPr>
            <a:r>
              <a:rPr lang="ru-RU" dirty="0" smtClean="0"/>
              <a:t>    	</a:t>
            </a:r>
            <a:r>
              <a:rPr lang="ru-RU" sz="2600" dirty="0" smtClean="0">
                <a:solidFill>
                  <a:schemeClr val="tx2"/>
                </a:solidFill>
              </a:rPr>
              <a:t>Носителями </a:t>
            </a:r>
            <a:r>
              <a:rPr lang="ru-RU" sz="2600" dirty="0">
                <a:solidFill>
                  <a:schemeClr val="tx2"/>
                </a:solidFill>
              </a:rPr>
              <a:t>этой античеловеческой идеологии является сегодня не только группировка ИГИЛ, но и целый ряд организаций, признанных, </a:t>
            </a:r>
            <a:r>
              <a:rPr lang="ru-RU" sz="2600" dirty="0" smtClean="0">
                <a:solidFill>
                  <a:schemeClr val="tx2"/>
                </a:solidFill>
              </a:rPr>
              <a:t>согласно </a:t>
            </a:r>
            <a:r>
              <a:rPr lang="ru-RU" sz="2600" dirty="0">
                <a:solidFill>
                  <a:schemeClr val="tx2"/>
                </a:solidFill>
              </a:rPr>
              <a:t>решению Верховного суда РФ, </a:t>
            </a:r>
            <a:r>
              <a:rPr lang="ru-RU" sz="2600" dirty="0" smtClean="0">
                <a:solidFill>
                  <a:schemeClr val="tx2"/>
                </a:solidFill>
              </a:rPr>
              <a:t>террористическими:			</a:t>
            </a:r>
            <a:endParaRPr lang="ru-RU" sz="2600" dirty="0">
              <a:solidFill>
                <a:schemeClr val="tx2"/>
              </a:solidFill>
            </a:endParaRPr>
          </a:p>
          <a:p>
            <a:pPr algn="ctr"/>
            <a:r>
              <a:rPr lang="ru-RU" sz="2600" dirty="0" smtClean="0">
                <a:solidFill>
                  <a:schemeClr val="tx2"/>
                </a:solidFill>
              </a:rPr>
              <a:t> </a:t>
            </a:r>
            <a:r>
              <a:rPr lang="ru-RU" sz="2600" b="1" dirty="0">
                <a:solidFill>
                  <a:schemeClr val="tx2"/>
                </a:solidFill>
              </a:rPr>
              <a:t>«Аль-Каида», </a:t>
            </a:r>
          </a:p>
          <a:p>
            <a:pPr algn="ctr"/>
            <a:r>
              <a:rPr lang="ru-RU" sz="2600" b="1" dirty="0" smtClean="0">
                <a:solidFill>
                  <a:schemeClr val="tx2"/>
                </a:solidFill>
              </a:rPr>
              <a:t>«</a:t>
            </a:r>
            <a:r>
              <a:rPr lang="ru-RU" sz="2600" b="1" dirty="0" err="1" smtClean="0">
                <a:solidFill>
                  <a:schemeClr val="tx2"/>
                </a:solidFill>
              </a:rPr>
              <a:t>Хизбут-Тахрир</a:t>
            </a:r>
            <a:r>
              <a:rPr lang="ru-RU" sz="2600" b="1" dirty="0" smtClean="0">
                <a:solidFill>
                  <a:schemeClr val="tx2"/>
                </a:solidFill>
              </a:rPr>
              <a:t>  </a:t>
            </a:r>
            <a:r>
              <a:rPr lang="ru-RU" sz="2600" b="1" dirty="0" err="1" smtClean="0">
                <a:solidFill>
                  <a:schemeClr val="tx2"/>
                </a:solidFill>
              </a:rPr>
              <a:t>аль-Ислами</a:t>
            </a:r>
            <a:r>
              <a:rPr lang="ru-RU" sz="2600" b="1" dirty="0">
                <a:solidFill>
                  <a:schemeClr val="tx2"/>
                </a:solidFill>
              </a:rPr>
              <a:t>», </a:t>
            </a:r>
          </a:p>
          <a:p>
            <a:pPr algn="ctr"/>
            <a:r>
              <a:rPr lang="ru-RU" sz="2600" b="1" dirty="0" smtClean="0">
                <a:solidFill>
                  <a:schemeClr val="tx2"/>
                </a:solidFill>
              </a:rPr>
              <a:t>«</a:t>
            </a:r>
            <a:r>
              <a:rPr lang="ru-RU" sz="2600" b="1" dirty="0" err="1">
                <a:solidFill>
                  <a:schemeClr val="tx2"/>
                </a:solidFill>
              </a:rPr>
              <a:t>Имарат</a:t>
            </a:r>
            <a:r>
              <a:rPr lang="ru-RU" sz="2600" b="1" dirty="0">
                <a:solidFill>
                  <a:schemeClr val="tx2"/>
                </a:solidFill>
              </a:rPr>
              <a:t> Кавказ», </a:t>
            </a:r>
          </a:p>
          <a:p>
            <a:pPr algn="ctr"/>
            <a:r>
              <a:rPr lang="ru-RU" sz="2600" b="1" dirty="0" smtClean="0">
                <a:solidFill>
                  <a:schemeClr val="tx2"/>
                </a:solidFill>
              </a:rPr>
              <a:t>«Исламский </a:t>
            </a:r>
            <a:r>
              <a:rPr lang="ru-RU" sz="2600" b="1" dirty="0">
                <a:solidFill>
                  <a:schemeClr val="tx2"/>
                </a:solidFill>
              </a:rPr>
              <a:t>джихад» и многие другие.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Координационный Совет </a:t>
            </a:r>
            <a:r>
              <a:rPr lang="ru-RU" b="1" dirty="0" smtClean="0">
                <a:solidFill>
                  <a:schemeClr val="accent2"/>
                </a:solidFill>
              </a:rPr>
              <a:t/>
            </a:r>
            <a:br>
              <a:rPr lang="ru-RU" b="1" dirty="0" smtClean="0">
                <a:solidFill>
                  <a:schemeClr val="accent2"/>
                </a:solidFill>
              </a:rPr>
            </a:br>
            <a:r>
              <a:rPr lang="ru-RU" b="1" dirty="0" smtClean="0">
                <a:solidFill>
                  <a:schemeClr val="accent2"/>
                </a:solidFill>
              </a:rPr>
              <a:t>по </a:t>
            </a:r>
            <a:r>
              <a:rPr lang="ru-RU" b="1" dirty="0">
                <a:solidFill>
                  <a:schemeClr val="accent2"/>
                </a:solidFill>
              </a:rPr>
              <a:t>противодействию терроризму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2276872"/>
            <a:ext cx="7859216" cy="3849291"/>
          </a:xfrm>
        </p:spPr>
        <p:txBody>
          <a:bodyPr>
            <a:normAutofit lnSpcReduction="10000"/>
          </a:bodyPr>
          <a:lstStyle/>
          <a:p>
            <a:pPr lvl="0"/>
            <a:r>
              <a:rPr lang="ru-RU" dirty="0">
                <a:solidFill>
                  <a:schemeClr val="tx2"/>
                </a:solidFill>
              </a:rPr>
              <a:t>При Общественной палате </a:t>
            </a:r>
            <a:endParaRPr lang="ru-RU" dirty="0" smtClean="0">
              <a:solidFill>
                <a:schemeClr val="tx2"/>
              </a:solidFill>
            </a:endParaRPr>
          </a:p>
          <a:p>
            <a:pPr lvl="0">
              <a:buNone/>
            </a:pPr>
            <a:r>
              <a:rPr lang="ru-RU" dirty="0" smtClean="0">
                <a:solidFill>
                  <a:schemeClr val="tx2"/>
                </a:solidFill>
              </a:rPr>
              <a:t>    Российской Федерации </a:t>
            </a:r>
            <a:r>
              <a:rPr lang="ru-RU" dirty="0">
                <a:solidFill>
                  <a:schemeClr val="tx2"/>
                </a:solidFill>
              </a:rPr>
              <a:t>был создан Координационный Совет по противодействию терроризму, призванный объединить усилия активистов, институтов гражданского общества, </a:t>
            </a:r>
            <a:r>
              <a:rPr lang="ru-RU" dirty="0" smtClean="0">
                <a:solidFill>
                  <a:schemeClr val="tx2"/>
                </a:solidFill>
              </a:rPr>
              <a:t>государства </a:t>
            </a:r>
            <a:r>
              <a:rPr lang="ru-RU" dirty="0">
                <a:solidFill>
                  <a:schemeClr val="tx2"/>
                </a:solidFill>
              </a:rPr>
              <a:t>и международных организаций.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600" b="1" i="1" dirty="0" smtClean="0"/>
              <a:t/>
            </a:r>
            <a:br>
              <a:rPr lang="ru-RU" sz="1600" b="1" i="1" dirty="0" smtClean="0"/>
            </a:br>
            <a:r>
              <a:rPr lang="ru-RU" sz="2200" b="1" i="1" dirty="0" smtClean="0">
                <a:solidFill>
                  <a:schemeClr val="tx2"/>
                </a:solidFill>
              </a:rPr>
              <a:t>Председатель </a:t>
            </a:r>
            <a:r>
              <a:rPr lang="ru-RU" sz="2200" b="1" i="1" dirty="0">
                <a:solidFill>
                  <a:schemeClr val="tx2"/>
                </a:solidFill>
              </a:rPr>
              <a:t>Координационного Совета </a:t>
            </a:r>
            <a:r>
              <a:rPr lang="ru-RU" sz="2200" b="1" i="1" dirty="0" smtClean="0">
                <a:solidFill>
                  <a:schemeClr val="tx2"/>
                </a:solidFill>
              </a:rPr>
              <a:t/>
            </a:r>
            <a:br>
              <a:rPr lang="ru-RU" sz="2200" b="1" i="1" dirty="0" smtClean="0">
                <a:solidFill>
                  <a:schemeClr val="tx2"/>
                </a:solidFill>
              </a:rPr>
            </a:br>
            <a:r>
              <a:rPr lang="ru-RU" sz="2200" b="1" i="1" dirty="0" smtClean="0">
                <a:solidFill>
                  <a:schemeClr val="tx2"/>
                </a:solidFill>
              </a:rPr>
              <a:t>по </a:t>
            </a:r>
            <a:r>
              <a:rPr lang="ru-RU" sz="2200" b="1" i="1" dirty="0">
                <a:solidFill>
                  <a:schemeClr val="tx2"/>
                </a:solidFill>
              </a:rPr>
              <a:t>противодействию терроризму </a:t>
            </a:r>
            <a:r>
              <a:rPr lang="ru-RU" sz="2200" dirty="0">
                <a:solidFill>
                  <a:schemeClr val="tx2"/>
                </a:solidFill>
              </a:rPr>
              <a:t/>
            </a:r>
            <a:br>
              <a:rPr lang="ru-RU" sz="2200" dirty="0">
                <a:solidFill>
                  <a:schemeClr val="tx2"/>
                </a:solidFill>
              </a:rPr>
            </a:br>
            <a:r>
              <a:rPr lang="ru-RU" sz="2200" b="1" i="1" dirty="0">
                <a:solidFill>
                  <a:schemeClr val="tx2"/>
                </a:solidFill>
              </a:rPr>
              <a:t>при Общественной палате РФ </a:t>
            </a:r>
            <a:r>
              <a:rPr lang="ru-RU" sz="2200" b="1" i="1" dirty="0" smtClean="0">
                <a:solidFill>
                  <a:schemeClr val="tx2"/>
                </a:solidFill>
              </a:rPr>
              <a:t>Орджоникидзе Сергей Александрович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pPr lvl="0"/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2200" b="1" dirty="0" smtClean="0">
                <a:solidFill>
                  <a:schemeClr val="accent2"/>
                </a:solidFill>
              </a:rPr>
              <a:t>ПОЧЕМУ </a:t>
            </a:r>
            <a:r>
              <a:rPr lang="ru-RU" sz="2200" b="1" dirty="0">
                <a:solidFill>
                  <a:schemeClr val="accent2"/>
                </a:solidFill>
              </a:rPr>
              <a:t>МЫ ОБЯЗАНЫ ЗНАТЬ ОБ «ИСЛАМСКОМ ГОСУДАРСТВЕ», </a:t>
            </a:r>
            <a:r>
              <a:rPr lang="ru-RU" sz="2200" b="1" dirty="0" smtClean="0">
                <a:solidFill>
                  <a:schemeClr val="accent2"/>
                </a:solidFill>
              </a:rPr>
              <a:t/>
            </a:r>
            <a:br>
              <a:rPr lang="ru-RU" sz="2200" b="1" dirty="0" smtClean="0">
                <a:solidFill>
                  <a:schemeClr val="accent2"/>
                </a:solidFill>
              </a:rPr>
            </a:br>
            <a:r>
              <a:rPr lang="ru-RU" sz="2200" b="1" dirty="0" smtClean="0">
                <a:solidFill>
                  <a:schemeClr val="accent2"/>
                </a:solidFill>
              </a:rPr>
              <a:t>«</a:t>
            </a:r>
            <a:r>
              <a:rPr lang="ru-RU" sz="2200" b="1" dirty="0">
                <a:solidFill>
                  <a:schemeClr val="accent2"/>
                </a:solidFill>
              </a:rPr>
              <a:t>ДЖЕБХАТ АН-НУСРЕ» И ДРУГИХ ТЕРРОРИСТИЧЕСКИХ ОРГАНИЗАЦИЯХ?</a:t>
            </a:r>
            <a:br>
              <a:rPr lang="ru-RU" sz="2200" b="1" dirty="0">
                <a:solidFill>
                  <a:schemeClr val="accent2"/>
                </a:solidFill>
              </a:rPr>
            </a:br>
            <a:endParaRPr lang="ru-RU" sz="2200" b="1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dirty="0">
                <a:solidFill>
                  <a:schemeClr val="tx2"/>
                </a:solidFill>
              </a:rPr>
              <a:t>ИГИЛ и «</a:t>
            </a:r>
            <a:r>
              <a:rPr lang="ru-RU" dirty="0" err="1">
                <a:solidFill>
                  <a:schemeClr val="tx2"/>
                </a:solidFill>
              </a:rPr>
              <a:t>Джебхат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ан-Нусра</a:t>
            </a:r>
            <a:r>
              <a:rPr lang="ru-RU" dirty="0">
                <a:solidFill>
                  <a:schemeClr val="tx2"/>
                </a:solidFill>
              </a:rPr>
              <a:t>» — это международные террористические </a:t>
            </a:r>
            <a:r>
              <a:rPr lang="ru-RU" dirty="0" smtClean="0">
                <a:solidFill>
                  <a:schemeClr val="tx2"/>
                </a:solidFill>
              </a:rPr>
              <a:t>организации, являющиеся </a:t>
            </a:r>
            <a:r>
              <a:rPr lang="ru-RU" dirty="0">
                <a:solidFill>
                  <a:schemeClr val="tx2"/>
                </a:solidFill>
              </a:rPr>
              <a:t>самыми многочисленными радикальными и агрессивными на сегодняшний день. Их </a:t>
            </a:r>
            <a:r>
              <a:rPr lang="ru-RU" dirty="0" smtClean="0">
                <a:solidFill>
                  <a:schemeClr val="tx2"/>
                </a:solidFill>
              </a:rPr>
              <a:t>террористическая </a:t>
            </a:r>
            <a:r>
              <a:rPr lang="ru-RU" dirty="0">
                <a:solidFill>
                  <a:schemeClr val="tx2"/>
                </a:solidFill>
              </a:rPr>
              <a:t>деятельность угрожает не только жителям Ближнего Востока, но и людям, живущим в самых разных регионах планеты: от России до США, от Западной Европы до Африки</a:t>
            </a:r>
            <a:r>
              <a:rPr lang="ru-RU" dirty="0" smtClean="0">
                <a:solidFill>
                  <a:schemeClr val="tx2"/>
                </a:solidFill>
              </a:rPr>
              <a:t>.</a:t>
            </a:r>
          </a:p>
          <a:p>
            <a:pPr>
              <a:buNone/>
            </a:pPr>
            <a:r>
              <a:rPr lang="ru-RU" dirty="0">
                <a:solidFill>
                  <a:schemeClr val="tx2"/>
                </a:solidFill>
              </a:rPr>
              <a:t> </a:t>
            </a:r>
          </a:p>
          <a:p>
            <a:pPr algn="just"/>
            <a:r>
              <a:rPr lang="ru-RU" dirty="0">
                <a:solidFill>
                  <a:schemeClr val="tx2"/>
                </a:solidFill>
              </a:rPr>
              <a:t>Совет Безопасности ООН своими резолюциями (№ 2170, 2178, 2199, 2253) признал «Исламское государство» (ИГИЛ) террористической группировкой, призвав международное сообщество к объединению усилий, обязав все государства принять жесткие меры уголовного </a:t>
            </a:r>
            <a:r>
              <a:rPr lang="ru-RU" dirty="0" smtClean="0">
                <a:solidFill>
                  <a:schemeClr val="tx2"/>
                </a:solidFill>
              </a:rPr>
              <a:t>характера </a:t>
            </a:r>
            <a:r>
              <a:rPr lang="ru-RU" dirty="0">
                <a:solidFill>
                  <a:schemeClr val="tx2"/>
                </a:solidFill>
              </a:rPr>
              <a:t>в отношении лиц, вступающих в ее ряды, а также в отношении тех, кто вербует новых членов или спонсирует их вербовку. </a:t>
            </a:r>
          </a:p>
          <a:p>
            <a:pPr algn="just">
              <a:buNone/>
            </a:pPr>
            <a:r>
              <a:rPr lang="ru-RU" dirty="0">
                <a:solidFill>
                  <a:schemeClr val="tx2"/>
                </a:solidFill>
              </a:rPr>
              <a:t>  </a:t>
            </a:r>
          </a:p>
          <a:p>
            <a:pPr algn="just"/>
            <a:r>
              <a:rPr lang="ru-RU" dirty="0">
                <a:solidFill>
                  <a:schemeClr val="tx2"/>
                </a:solidFill>
              </a:rPr>
              <a:t>На территории России деятельность группировок ИГИЛ и «</a:t>
            </a:r>
            <a:r>
              <a:rPr lang="ru-RU" dirty="0" err="1">
                <a:solidFill>
                  <a:schemeClr val="tx2"/>
                </a:solidFill>
              </a:rPr>
              <a:t>Джебхат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ан-Нусра</a:t>
            </a:r>
            <a:r>
              <a:rPr lang="ru-RU" dirty="0">
                <a:solidFill>
                  <a:schemeClr val="tx2"/>
                </a:solidFill>
              </a:rPr>
              <a:t>» была запрещена в 2014 году постановлением Верховного суда РФ. За участие в ее деятельности в Российской Федерации </a:t>
            </a:r>
            <a:r>
              <a:rPr lang="ru-RU" dirty="0" smtClean="0">
                <a:solidFill>
                  <a:schemeClr val="tx2"/>
                </a:solidFill>
              </a:rPr>
              <a:t>предусмотрена </a:t>
            </a:r>
            <a:r>
              <a:rPr lang="ru-RU" dirty="0">
                <a:solidFill>
                  <a:schemeClr val="tx2"/>
                </a:solidFill>
              </a:rPr>
              <a:t>уголовная ответственность вплоть до пятнадцати лет лишения свободы.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2250</Words>
  <Application>Microsoft Office PowerPoint</Application>
  <PresentationFormat>Экран (4:3)</PresentationFormat>
  <Paragraphs>228</Paragraphs>
  <Slides>41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Бюджетное профессиональное образовательное учреждение Омской области «Тарский индустриально-педагогический колледж» </vt:lpstr>
      <vt:lpstr>Что такое «терроризм»?</vt:lpstr>
      <vt:lpstr>БОРЬБА С ТЕРРОРИЗМОМ.</vt:lpstr>
      <vt:lpstr>Воздушная операция российских ВКС по уничтожению боевиков ИГИЛ в Сирии. </vt:lpstr>
      <vt:lpstr>Россия оказывает гуманитарную помощь Сирии. </vt:lpstr>
      <vt:lpstr>Террористические организации  и группировки</vt:lpstr>
      <vt:lpstr>Координационный Совет  по противодействию терроризму</vt:lpstr>
      <vt:lpstr> Председатель Координационного Совета  по противодействию терроризму  при Общественной палате РФ Орджоникидзе Сергей Александрович</vt:lpstr>
      <vt:lpstr> ПОЧЕМУ МЫ ОБЯЗАНЫ ЗНАТЬ ОБ «ИСЛАМСКОМ ГОСУДАРСТВЕ»,  «ДЖЕБХАТ АН-НУСРЕ» И ДРУГИХ ТЕРРОРИСТИЧЕСКИХ ОРГАНИЗАЦИЯХ? </vt:lpstr>
      <vt:lpstr>Законодательством Российской Федерации  предусмотрена уголовная ответственность  за пропаганду идей терроризма и участие  в террористических организациях</vt:lpstr>
      <vt:lpstr>ЧТО ТАКОЕ ИГИЛ? </vt:lpstr>
      <vt:lpstr> ПОЧЕМУ ИГИЛ НЕЛЬЗЯ СЧИТАТЬ ГОСУДАРСТВОМ? </vt:lpstr>
      <vt:lpstr>ПОЧЕМУ ИГИЛ – ЭТО ЛЖЕИСЛАМ? </vt:lpstr>
      <vt:lpstr> Истинный ислам призывает к состраданию и милосердию.  Врач осматривает ребенка в медицинском пункте лагеря  при одной из школ Дамаска. </vt:lpstr>
      <vt:lpstr> ПОЧЕМУ ИГИЛ — ЭТО ВОЗВРАТ В СРЕДНЕВЕКОВЬЕ? </vt:lpstr>
      <vt:lpstr> ПОЧЕМУ ИГИЛ БЛИЖЕ, ЧЕМ НАМ КАЖЕТСЯ? </vt:lpstr>
      <vt:lpstr>Вербовщики ИГИЛ активно используют Интернет</vt:lpstr>
      <vt:lpstr> Постоянное присутствие вербовщиков ИГИЛ в соцсетях </vt:lpstr>
      <vt:lpstr> ПОЧЕМУ ПРОПАГАНДА ТЕРРОРИСТОВ СТОЛЬ ЭФФЕКТИВНА? </vt:lpstr>
      <vt:lpstr>КАСАЕТСЯ ЛИ ЭТО КАЖДОГО ИЗ НАС?</vt:lpstr>
      <vt:lpstr>КТО НАХОДИТСЯ В «ГРУППЕ РИСКА»?</vt:lpstr>
      <vt:lpstr>Наиболее уязвимы для вербовки одинокие люди, находящиеся в сложной жизненной ситуации. </vt:lpstr>
      <vt:lpstr> МОГУ ЛИ Я ОКАЗАТЬСЯ В ПОЛЕ ЗРЕНИЯ ВЕРБОВЩИКА? </vt:lpstr>
      <vt:lpstr>Сайты знакомств, чаты поклонников компьютерных игр, форумы футбольных болельщиков — отдельная группа риска. </vt:lpstr>
      <vt:lpstr>КАК РАСПОЗНАТЬ ВЕРБОВЩИКА? </vt:lpstr>
      <vt:lpstr>КАК ПОНЯТЬ, ЧТО МЕНЯ ВЕРБУЮТ? </vt:lpstr>
      <vt:lpstr>КАК ПОНЯТЬ, ЧТО ЧЕЛОВЕК  ПОДВЕРГСЯ  ВЕРБОВКЕ? </vt:lpstr>
      <vt:lpstr>КАК ПРОТИВОСТОЯТЬ ДАВЛЕНИЮ ВЕРБОВЩИКА? </vt:lpstr>
      <vt:lpstr>Не теряйте бдительность, общаясь в сети  с новыми людьми. </vt:lpstr>
      <vt:lpstr>КАК ПРОТИВОСТОЯТЬ ДАВЛЕНИЮ ВЕРБОВЩИКА? </vt:lpstr>
      <vt:lpstr> ОБЩИЕ ПРАВИЛА ПОВЕДЕНИЯ ГРАЖДАН  В СЛУЧАЕ УГРОЗЫ СОВЕРШЕНИЯ ТЕРРОРИСТИЧЕСКОГО АКТА </vt:lpstr>
      <vt:lpstr>Слайд 32</vt:lpstr>
      <vt:lpstr>Правила поведения при теракте.</vt:lpstr>
      <vt:lpstr>Правила поведения при теракте.</vt:lpstr>
      <vt:lpstr>Правила поведения при теракте.</vt:lpstr>
      <vt:lpstr>Правила поведения при теракте.</vt:lpstr>
      <vt:lpstr>ПОЛЕЗНЫЕ КОНТАКТЫ И ССЫЛКИ </vt:lpstr>
      <vt:lpstr>ПОЛЕЗНЫЕ КОНТАКТЫ И ССЫЛКИ </vt:lpstr>
      <vt:lpstr>ПОЛЕЗНЫЕ КОНТАКТЫ И ССЫЛКИ </vt:lpstr>
      <vt:lpstr> Телефоны экстренного вызова </vt:lpstr>
      <vt:lpstr>Спасибо за внимание!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141</cp:revision>
  <dcterms:created xsi:type="dcterms:W3CDTF">2016-11-28T03:02:00Z</dcterms:created>
  <dcterms:modified xsi:type="dcterms:W3CDTF">2016-12-07T05:49:33Z</dcterms:modified>
</cp:coreProperties>
</file>